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4" r:id="rId7"/>
    <p:sldId id="262" r:id="rId8"/>
    <p:sldId id="265" r:id="rId9"/>
    <p:sldId id="266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7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2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6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8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15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1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0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3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6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5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6D325-A357-4934-8D0F-EECCDADE6A6C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DA965-AE97-4111-9AA4-02185411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0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Requirements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Last updated Jan 30, 2015, 8:00PM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46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Teleop</a:t>
            </a:r>
            <a:r>
              <a:rPr lang="en-US" sz="3600" dirty="0" smtClean="0"/>
              <a:t> Subsystem Requirements: Diagram </a:t>
            </a:r>
            <a:r>
              <a:rPr lang="en-US" sz="1800" dirty="0" smtClean="0"/>
              <a:t>(last updated Jan 30, 2015)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1556952" y="2508421"/>
            <a:ext cx="93128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of game controllers with annotations showing purpose of each button, joystick, etc.</a:t>
            </a:r>
          </a:p>
          <a:p>
            <a:endParaRPr lang="en-US" dirty="0"/>
          </a:p>
          <a:p>
            <a:r>
              <a:rPr lang="en-US" dirty="0" smtClean="0"/>
              <a:t>Owner of these requirements is the drive team – for starters can start with blank picture of game </a:t>
            </a:r>
          </a:p>
          <a:p>
            <a:r>
              <a:rPr lang="en-US" dirty="0" smtClean="0"/>
              <a:t>Controllers and previous slide listing outputs and map these outputs to the controls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30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Display Requirements (</a:t>
            </a:r>
            <a:r>
              <a:rPr lang="en-US" sz="3600" dirty="0" err="1" smtClean="0"/>
              <a:t>SmartDash</a:t>
            </a:r>
            <a:r>
              <a:rPr lang="en-US" sz="3600" dirty="0" smtClean="0"/>
              <a:t>) </a:t>
            </a:r>
            <a:r>
              <a:rPr lang="en-US" sz="1800" dirty="0" smtClean="0"/>
              <a:t>(last updated Jan 30, 2015)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223358" y="743417"/>
            <a:ext cx="2668123" cy="12665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Drive Subsystem:</a:t>
            </a:r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camera output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gyro reading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battery reading (green if ok,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bright red if low)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3358" y="2185139"/>
            <a:ext cx="2668123" cy="11758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ToteFeed</a:t>
            </a:r>
            <a:r>
              <a:rPr lang="en-US" sz="1400" b="1" dirty="0" smtClean="0">
                <a:solidFill>
                  <a:srgbClr val="002060"/>
                </a:solidFill>
              </a:rPr>
              <a:t> Subsystem:</a:t>
            </a:r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 Tote loaded indicator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Motor current failure indicator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66094" y="743417"/>
            <a:ext cx="8434609" cy="531983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002060"/>
                </a:solidFill>
              </a:rPr>
              <a:t>Obtain requirements for </a:t>
            </a:r>
            <a:r>
              <a:rPr lang="en-US" sz="1400" dirty="0" err="1" smtClean="0">
                <a:solidFill>
                  <a:srgbClr val="002060"/>
                </a:solidFill>
              </a:rPr>
              <a:t>SmartDash</a:t>
            </a:r>
            <a:r>
              <a:rPr lang="en-US" sz="1400" dirty="0" smtClean="0">
                <a:solidFill>
                  <a:srgbClr val="002060"/>
                </a:solidFill>
              </a:rPr>
              <a:t> layout from Drive Team, prototype and snapshot into this box where display elements will appear, size, etc.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May want to put all the </a:t>
            </a:r>
            <a:r>
              <a:rPr lang="en-US" sz="1400" dirty="0" err="1" smtClean="0">
                <a:solidFill>
                  <a:srgbClr val="002060"/>
                </a:solidFill>
              </a:rPr>
              <a:t>fa</a:t>
            </a:r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358" y="3536245"/>
            <a:ext cx="2668123" cy="11758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Interior Subsystem:</a:t>
            </a:r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Position </a:t>
            </a:r>
            <a:r>
              <a:rPr lang="en-US" sz="1400" dirty="0">
                <a:solidFill>
                  <a:srgbClr val="002060"/>
                </a:solidFill>
              </a:rPr>
              <a:t>of lift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Tote loaded indicator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Current failure </a:t>
            </a:r>
            <a:r>
              <a:rPr lang="en-US" sz="1400" dirty="0" smtClean="0">
                <a:solidFill>
                  <a:srgbClr val="002060"/>
                </a:solidFill>
              </a:rPr>
              <a:t>indicator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Limit switch enabled (2)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358" y="4887351"/>
            <a:ext cx="2668123" cy="11758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Exterior Subsystem:</a:t>
            </a:r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Position </a:t>
            </a:r>
            <a:r>
              <a:rPr lang="en-US" sz="1400" dirty="0">
                <a:solidFill>
                  <a:srgbClr val="002060"/>
                </a:solidFill>
              </a:rPr>
              <a:t>of exterior </a:t>
            </a:r>
            <a:r>
              <a:rPr lang="en-US" sz="1400" dirty="0" smtClean="0">
                <a:solidFill>
                  <a:srgbClr val="002060"/>
                </a:solidFill>
              </a:rPr>
              <a:t>assembly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Limit switch enabled (2)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6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To-do: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vision – which </a:t>
            </a:r>
            <a:r>
              <a:rPr lang="en-US" sz="3200" dirty="0" err="1" smtClean="0"/>
              <a:t>subsytem</a:t>
            </a:r>
            <a:r>
              <a:rPr lang="en-US" sz="3200" dirty="0" smtClean="0"/>
              <a:t>?</a:t>
            </a:r>
            <a:br>
              <a:rPr lang="en-US" sz="3200" dirty="0" smtClean="0"/>
            </a:br>
            <a:r>
              <a:rPr lang="en-US" sz="3200" dirty="0"/>
              <a:t>c</a:t>
            </a:r>
            <a:r>
              <a:rPr lang="en-US" sz="3200" dirty="0" smtClean="0"/>
              <a:t>alibrations – add to each slide</a:t>
            </a:r>
            <a:br>
              <a:rPr lang="en-US" sz="3200" dirty="0" smtClean="0"/>
            </a:br>
            <a:r>
              <a:rPr lang="en-US" sz="3200" dirty="0" smtClean="0"/>
              <a:t>logging (there’s nothing worse than having failure at match and having nothing to look at)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736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Drive Subsystem Requirements </a:t>
            </a:r>
            <a:r>
              <a:rPr lang="en-US" sz="1800" dirty="0" smtClean="0"/>
              <a:t>(last updated Jan 30, 2015)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2842970" y="1471961"/>
            <a:ext cx="6491035" cy="29216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Functional Requirements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marL="342900" indent="-342900">
              <a:buAutoNum type="arabicPeriod"/>
            </a:pP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Teleop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control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Drive based on 3 inputs of x speed (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leftXAxis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), y speed (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leftYAxis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), and turn (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rightXAxis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Enable mode for gyro guidance (field oriented driving, so for ex. joystick forward always move forward on field even when robot turned)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Auton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control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Drive a given distance at a given speed and direction (requires gyro and accelerometer feedback)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Turn a given angle at a given rotational speed (requires gyro feedback)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Handle accurate distance travel even if navigating ramp (anticipated that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auton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mode will have calibrations to make correction)</a:t>
            </a:r>
          </a:p>
          <a:p>
            <a:pPr lvl="1"/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289" y="4505093"/>
            <a:ext cx="1754023" cy="20935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Failure Conditions: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None</a:t>
            </a:r>
          </a:p>
        </p:txBody>
      </p:sp>
      <p:sp>
        <p:nvSpPr>
          <p:cNvPr id="9" name="Rectangle 8"/>
          <p:cNvSpPr/>
          <p:nvPr/>
        </p:nvSpPr>
        <p:spPr>
          <a:xfrm>
            <a:off x="186289" y="688624"/>
            <a:ext cx="9147716" cy="67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Subsystem Name</a:t>
            </a:r>
            <a:r>
              <a:rPr lang="en-US" sz="1400" dirty="0" smtClean="0">
                <a:solidFill>
                  <a:srgbClr val="002060"/>
                </a:solidFill>
              </a:rPr>
              <a:t>:  Drive</a:t>
            </a:r>
          </a:p>
          <a:p>
            <a:r>
              <a:rPr lang="en-US" sz="1400" b="1" dirty="0" smtClean="0">
                <a:solidFill>
                  <a:srgbClr val="002060"/>
                </a:solidFill>
              </a:rPr>
              <a:t>Purpose</a:t>
            </a:r>
            <a:r>
              <a:rPr lang="en-US" sz="1400" dirty="0" smtClean="0">
                <a:solidFill>
                  <a:srgbClr val="002060"/>
                </a:solidFill>
              </a:rPr>
              <a:t>: Drive </a:t>
            </a:r>
            <a:r>
              <a:rPr lang="en-US" sz="1400" dirty="0" err="1" smtClean="0">
                <a:solidFill>
                  <a:srgbClr val="002060"/>
                </a:solidFill>
              </a:rPr>
              <a:t>Mecanum</a:t>
            </a:r>
            <a:r>
              <a:rPr lang="en-US" sz="1400" dirty="0" smtClean="0">
                <a:solidFill>
                  <a:srgbClr val="002060"/>
                </a:solidFill>
              </a:rPr>
              <a:t> Chassis based on speed and directional inputs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9516" y="1471962"/>
            <a:ext cx="2588057" cy="29216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Inputs: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Sensors: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Accelerometer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Gyro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err="1" smtClean="0">
                <a:solidFill>
                  <a:srgbClr val="002060"/>
                </a:solidFill>
              </a:rPr>
              <a:t>Teleop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and </a:t>
            </a:r>
            <a:r>
              <a:rPr lang="en-US" sz="1400" dirty="0" err="1" smtClean="0">
                <a:solidFill>
                  <a:srgbClr val="002060"/>
                </a:solidFill>
              </a:rPr>
              <a:t>Auton</a:t>
            </a:r>
            <a:r>
              <a:rPr lang="en-US" sz="1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intended speed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intended turn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intended distance (in </a:t>
            </a:r>
            <a:r>
              <a:rPr lang="en-US" sz="1400" dirty="0" err="1" smtClean="0">
                <a:solidFill>
                  <a:srgbClr val="002060"/>
                </a:solidFill>
              </a:rPr>
              <a:t>Auton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    mode)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469402" y="1561172"/>
            <a:ext cx="2572876" cy="2832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Outputs: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Motors and Actuators: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Drive Motors (4 Victors)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err="1" smtClean="0">
                <a:solidFill>
                  <a:srgbClr val="002060"/>
                </a:solidFill>
              </a:rPr>
              <a:t>SmartDashboard</a:t>
            </a:r>
            <a:r>
              <a:rPr lang="en-US" sz="1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  <a:r>
              <a:rPr lang="en-US" sz="1400" dirty="0">
                <a:solidFill>
                  <a:srgbClr val="002060"/>
                </a:solidFill>
              </a:rPr>
              <a:t>G</a:t>
            </a:r>
            <a:r>
              <a:rPr lang="en-US" sz="1400" dirty="0" smtClean="0">
                <a:solidFill>
                  <a:srgbClr val="002060"/>
                </a:solidFill>
              </a:rPr>
              <a:t>yro readings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Accelerometer readings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Battery voltage</a:t>
            </a: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74126" y="4505093"/>
            <a:ext cx="9950169" cy="20935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Testing 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Initial tests:  use existing CAN motor test chassis with gyro, until team can build with Victor motor controllers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After chassis converted:  run test for each functional requirement and failure condition.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Additionally run multiple iterations of tests to determine variance associated with automated features to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>
                <a:solidFill>
                  <a:srgbClr val="002060"/>
                </a:solidFill>
              </a:rPr>
              <a:t>Drive a given distance at a given speed, including ramp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400" dirty="0" smtClean="0">
                <a:solidFill>
                  <a:srgbClr val="002060"/>
                </a:solidFill>
              </a:rPr>
              <a:t>Turn a given angle at a given rotational speed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0694" y="1596008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873739" y="1573706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61807" y="697025"/>
            <a:ext cx="2580470" cy="663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Team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Scott G, Robin O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Interior Tote Feed Subsystem Requirements </a:t>
            </a:r>
            <a:r>
              <a:rPr lang="en-US" sz="1800" dirty="0" smtClean="0"/>
              <a:t>(last updated Jan 30, 2015)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33132" y="1561171"/>
            <a:ext cx="6300873" cy="28324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Functional Requirements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Drive motors based on motor speed inputs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Output tote loaded/unloaded state to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SmartDash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(or maybe even robot LEDs to make it easier on driver, or can we shake secondary joystick?)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Clamp/unclamp tote when commanded</a:t>
            </a:r>
          </a:p>
          <a:p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289" y="4505093"/>
            <a:ext cx="4329955" cy="20935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Failure Conditions: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If either motor current exceeds (TBD) amps for 250 </a:t>
            </a:r>
            <a:r>
              <a:rPr lang="en-US" sz="1200" dirty="0" err="1" smtClean="0">
                <a:solidFill>
                  <a:srgbClr val="002060"/>
                </a:solidFill>
              </a:rPr>
              <a:t>msec</a:t>
            </a:r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Set motor speeds to 0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Output to dashboard motor failure occurred (maybe robot LEDs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   Stay in failure state until external command received setting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   motor speed back to 0 (ex. indicating driver stopped motor)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 Exit failure mode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   Update dashboard</a:t>
            </a:r>
          </a:p>
        </p:txBody>
      </p:sp>
      <p:sp>
        <p:nvSpPr>
          <p:cNvPr id="9" name="Rectangle 8"/>
          <p:cNvSpPr/>
          <p:nvPr/>
        </p:nvSpPr>
        <p:spPr>
          <a:xfrm>
            <a:off x="186289" y="688624"/>
            <a:ext cx="9147716" cy="67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Subsystem Name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  <a:r>
              <a:rPr lang="en-US" sz="1400" dirty="0" err="1" smtClean="0">
                <a:solidFill>
                  <a:srgbClr val="002060"/>
                </a:solidFill>
              </a:rPr>
              <a:t>InteriorToteFeed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Purpose</a:t>
            </a:r>
            <a:r>
              <a:rPr lang="en-US" sz="1400" dirty="0" smtClean="0">
                <a:solidFill>
                  <a:srgbClr val="002060"/>
                </a:solidFill>
              </a:rPr>
              <a:t>: Drive two Tote Feeder wheels to rotate or feed totes, and wheel clamping mechanism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289" y="1561171"/>
            <a:ext cx="2746482" cy="28324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Inputs:</a:t>
            </a:r>
          </a:p>
          <a:p>
            <a:r>
              <a:rPr lang="en-US" sz="1400" dirty="0" err="1" smtClean="0">
                <a:solidFill>
                  <a:srgbClr val="002060"/>
                </a:solidFill>
              </a:rPr>
              <a:t>Photosensor</a:t>
            </a:r>
            <a:r>
              <a:rPr lang="en-US" sz="1400" dirty="0" smtClean="0">
                <a:solidFill>
                  <a:srgbClr val="002060"/>
                </a:solidFill>
              </a:rPr>
              <a:t> input indicating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tote loaded (or other sensor?)</a:t>
            </a: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err="1">
                <a:solidFill>
                  <a:srgbClr val="002060"/>
                </a:solidFill>
              </a:rPr>
              <a:t>PowerDistributionPanel</a:t>
            </a:r>
            <a:r>
              <a:rPr lang="en-US" sz="1400" dirty="0">
                <a:solidFill>
                  <a:srgbClr val="002060"/>
                </a:solidFill>
              </a:rPr>
              <a:t> motor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current </a:t>
            </a:r>
            <a:r>
              <a:rPr lang="en-US" sz="1400" dirty="0" smtClean="0">
                <a:solidFill>
                  <a:srgbClr val="002060"/>
                </a:solidFill>
              </a:rPr>
              <a:t>draws (for failure mode)</a:t>
            </a:r>
            <a:endParaRPr lang="en-US" sz="1400" dirty="0">
              <a:solidFill>
                <a:srgbClr val="002060"/>
              </a:solidFill>
            </a:endParaRPr>
          </a:p>
          <a:p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dirty="0" err="1" smtClean="0">
                <a:solidFill>
                  <a:srgbClr val="002060"/>
                </a:solidFill>
              </a:rPr>
              <a:t>Teleop</a:t>
            </a:r>
            <a:r>
              <a:rPr lang="en-US" sz="1400" dirty="0" smtClean="0">
                <a:solidFill>
                  <a:srgbClr val="002060"/>
                </a:solidFill>
              </a:rPr>
              <a:t> and </a:t>
            </a:r>
            <a:r>
              <a:rPr lang="en-US" sz="1400" dirty="0" err="1" smtClean="0">
                <a:solidFill>
                  <a:srgbClr val="002060"/>
                </a:solidFill>
              </a:rPr>
              <a:t>Auton</a:t>
            </a:r>
            <a:r>
              <a:rPr lang="en-US" sz="1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left </a:t>
            </a:r>
            <a:r>
              <a:rPr lang="en-US" sz="1400" dirty="0">
                <a:solidFill>
                  <a:srgbClr val="002060"/>
                </a:solidFill>
              </a:rPr>
              <a:t>wheel speed and </a:t>
            </a:r>
            <a:r>
              <a:rPr lang="en-US" sz="1400" dirty="0" err="1" smtClean="0">
                <a:solidFill>
                  <a:srgbClr val="002060"/>
                </a:solidFill>
              </a:rPr>
              <a:t>dir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right wheel speed and </a:t>
            </a:r>
            <a:r>
              <a:rPr lang="en-US" sz="1400" dirty="0" err="1" smtClean="0">
                <a:solidFill>
                  <a:srgbClr val="002060"/>
                </a:solidFill>
              </a:rPr>
              <a:t>dir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clamp/unclamp command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69402" y="1561172"/>
            <a:ext cx="2572876" cy="2832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Outputs: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Feeder Motors (2)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Clamp Solenoid  (dual)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err="1" smtClean="0">
                <a:solidFill>
                  <a:srgbClr val="002060"/>
                </a:solidFill>
              </a:rPr>
              <a:t>SmartDashboard</a:t>
            </a:r>
            <a:r>
              <a:rPr lang="en-US" sz="1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Tote loaded indicator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Current failure indicator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50059" y="4505093"/>
            <a:ext cx="7374236" cy="209356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Testing 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Before robot built:  can use any Victor to test, including failure conditions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After robot built – run tests to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Feed totes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Turn totes on field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Run tests to identify optimal motor speed to feed totes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Run tests to identify optimal motor speed to turn totes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>
                <a:solidFill>
                  <a:srgbClr val="002060"/>
                </a:solidFill>
              </a:rPr>
              <a:t>Test failure condition of motor jammed and high current draw (test both motors)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0694" y="1596008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873739" y="1573706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61807" y="697025"/>
            <a:ext cx="2580470" cy="663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Team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Debjit S., Matt S., </a:t>
            </a:r>
            <a:r>
              <a:rPr lang="en-US" sz="1400" dirty="0" err="1">
                <a:solidFill>
                  <a:srgbClr val="002060"/>
                </a:solidFill>
              </a:rPr>
              <a:t>Mahir</a:t>
            </a:r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T. 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Interior Lift Subsystem Requirements </a:t>
            </a:r>
            <a:r>
              <a:rPr lang="en-US" sz="1800" dirty="0" smtClean="0"/>
              <a:t>(last updated Jan 30, 2015)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33132" y="1561171"/>
            <a:ext cx="6300873" cy="28547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Functional Requirements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Initialize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lift encoder at bottom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Clamp/unclamp when commanded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Lift clamps one level when commanded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Lower clamps one level when commanded  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Allow manual move up/down of clamps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Prevent driver from moving down while clamped and ratchet locked?</a:t>
            </a:r>
          </a:p>
        </p:txBody>
      </p:sp>
      <p:sp>
        <p:nvSpPr>
          <p:cNvPr id="6" name="Rectangle 5"/>
          <p:cNvSpPr/>
          <p:nvPr/>
        </p:nvSpPr>
        <p:spPr>
          <a:xfrm>
            <a:off x="186289" y="4502382"/>
            <a:ext cx="5288960" cy="218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Failure Conditions:   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If lift motor current exceeds (TBD) amps for 250 </a:t>
            </a:r>
            <a:r>
              <a:rPr lang="en-US" sz="1200" dirty="0" err="1" smtClean="0">
                <a:solidFill>
                  <a:srgbClr val="002060"/>
                </a:solidFill>
              </a:rPr>
              <a:t>msec</a:t>
            </a:r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Set motor speeds to 0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Output to dashboard motor failure occurred (maybe robot LEDs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Stay in failure state until external command received setting motor speed back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   to 0 (ex. lift button not pushed and no manual lift/drop)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   Exit failure mode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   Update dashboard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Limit switches hit, don’t allow travel in same direction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86289" y="688624"/>
            <a:ext cx="9147716" cy="67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Subsystem Name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  <a:r>
              <a:rPr lang="en-US" sz="1400" dirty="0" err="1" smtClean="0">
                <a:solidFill>
                  <a:srgbClr val="002060"/>
                </a:solidFill>
              </a:rPr>
              <a:t>InteriorLift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Purpose</a:t>
            </a:r>
            <a:r>
              <a:rPr lang="en-US" sz="1400" dirty="0" smtClean="0">
                <a:solidFill>
                  <a:srgbClr val="002060"/>
                </a:solidFill>
              </a:rPr>
              <a:t>: Lift totes so they can be stacked, and release totes on command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289" y="1561171"/>
            <a:ext cx="2746482" cy="28547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Inputs: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Lift encoder (to measure up/down travel)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Limit switches to indicate top and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bottom of lift travel (2)</a:t>
            </a:r>
          </a:p>
          <a:p>
            <a:endParaRPr lang="en-US" sz="1200" b="1" dirty="0" smtClean="0">
              <a:solidFill>
                <a:srgbClr val="002060"/>
              </a:solidFill>
            </a:endParaRPr>
          </a:p>
          <a:p>
            <a:r>
              <a:rPr lang="en-US" sz="1200" dirty="0" err="1" smtClean="0">
                <a:solidFill>
                  <a:srgbClr val="002060"/>
                </a:solidFill>
              </a:rPr>
              <a:t>Teleop</a:t>
            </a:r>
            <a:r>
              <a:rPr lang="en-US" sz="1200" dirty="0" smtClean="0">
                <a:solidFill>
                  <a:srgbClr val="002060"/>
                </a:solidFill>
              </a:rPr>
              <a:t> and </a:t>
            </a:r>
            <a:r>
              <a:rPr lang="en-US" sz="1200" dirty="0" err="1" smtClean="0">
                <a:solidFill>
                  <a:srgbClr val="002060"/>
                </a:solidFill>
              </a:rPr>
              <a:t>Auton</a:t>
            </a:r>
            <a:r>
              <a:rPr lang="en-US" sz="12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</a:t>
            </a:r>
            <a:r>
              <a:rPr lang="en-US" sz="1200" dirty="0">
                <a:solidFill>
                  <a:srgbClr val="002060"/>
                </a:solidFill>
              </a:rPr>
              <a:t>l</a:t>
            </a:r>
            <a:r>
              <a:rPr lang="en-US" sz="1200" dirty="0" smtClean="0">
                <a:solidFill>
                  <a:srgbClr val="002060"/>
                </a:solidFill>
              </a:rPr>
              <a:t>ift up command (1 level)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lift down command (1 level)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lift </a:t>
            </a:r>
            <a:r>
              <a:rPr lang="en-US" sz="1200" dirty="0">
                <a:solidFill>
                  <a:srgbClr val="002060"/>
                </a:solidFill>
              </a:rPr>
              <a:t>manual up/down (speed)</a:t>
            </a:r>
            <a:r>
              <a:rPr lang="en-US" sz="1200" dirty="0" smtClean="0">
                <a:solidFill>
                  <a:srgbClr val="002060"/>
                </a:solidFill>
              </a:rPr>
              <a:t>  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clamp/unclamp command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ratchet </a:t>
            </a:r>
            <a:r>
              <a:rPr lang="en-US" sz="1200" dirty="0" err="1" smtClean="0">
                <a:solidFill>
                  <a:srgbClr val="002060"/>
                </a:solidFill>
              </a:rPr>
              <a:t>unrelease</a:t>
            </a:r>
            <a:r>
              <a:rPr lang="en-US" sz="1200" dirty="0" smtClean="0">
                <a:solidFill>
                  <a:srgbClr val="002060"/>
                </a:solidFill>
              </a:rPr>
              <a:t>/release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   command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440562" y="1561172"/>
            <a:ext cx="2601716" cy="28547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b="1" dirty="0" smtClean="0">
              <a:solidFill>
                <a:srgbClr val="002060"/>
              </a:solidFill>
            </a:endParaRPr>
          </a:p>
          <a:p>
            <a:r>
              <a:rPr lang="en-US" sz="1200" b="1" dirty="0" smtClean="0">
                <a:solidFill>
                  <a:srgbClr val="002060"/>
                </a:solidFill>
              </a:rPr>
              <a:t>Outputs: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Clamp solenoid (single)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Lift motor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Tote release solenoid (single)</a:t>
            </a:r>
          </a:p>
          <a:p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 err="1" smtClean="0">
                <a:solidFill>
                  <a:srgbClr val="002060"/>
                </a:solidFill>
              </a:rPr>
              <a:t>SmartDashboard</a:t>
            </a:r>
            <a:r>
              <a:rPr lang="en-US" sz="12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Position of lift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   Current failure indicator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pPr lvl="1"/>
            <a:endParaRPr lang="en-US" sz="1200" dirty="0" smtClean="0">
              <a:solidFill>
                <a:srgbClr val="002060"/>
              </a:solidFill>
            </a:endParaRPr>
          </a:p>
          <a:p>
            <a:endParaRPr lang="en-US" sz="1200" dirty="0" smtClean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20215" y="4502382"/>
            <a:ext cx="6404080" cy="2182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Testing Notes: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solidFill>
                  <a:srgbClr val="002060"/>
                </a:solidFill>
              </a:rPr>
              <a:t>Before robot built:  need motor with dual encoder on </a:t>
            </a:r>
            <a:r>
              <a:rPr lang="en-US" sz="1200" dirty="0" err="1" smtClean="0">
                <a:solidFill>
                  <a:srgbClr val="002060"/>
                </a:solidFill>
              </a:rPr>
              <a:t>RoboRIO</a:t>
            </a:r>
            <a:r>
              <a:rPr lang="en-US" sz="1200" dirty="0" smtClean="0">
                <a:solidFill>
                  <a:srgbClr val="002060"/>
                </a:solidFill>
              </a:rPr>
              <a:t> to test.  Do we also need additional solenoid?  Or since we have 2 single acting solenoids maybe not?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After robot built 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2060"/>
                </a:solidFill>
              </a:rPr>
              <a:t>Run tests to lift totes one level with 1 tote, 2 totes…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200" dirty="0" smtClean="0">
                <a:solidFill>
                  <a:srgbClr val="002060"/>
                </a:solidFill>
              </a:rPr>
              <a:t>Determine reasonable speed for lifting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200" dirty="0" smtClean="0">
                <a:solidFill>
                  <a:srgbClr val="002060"/>
                </a:solidFill>
              </a:rPr>
              <a:t>Determine encoder values to match distance traveled to move 1 level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2060"/>
                </a:solidFill>
              </a:rPr>
              <a:t>Run tests to release totes, also with 1 tote, 2 totes, …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2060"/>
                </a:solidFill>
              </a:rPr>
              <a:t>Test failure condition of motor jammed and high current draw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2060"/>
                </a:solidFill>
              </a:rPr>
              <a:t>Test failure condition of limit switches hit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0694" y="1571294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873739" y="1573706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61807" y="697025"/>
            <a:ext cx="2580470" cy="663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Team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Debjit S., Matt S., </a:t>
            </a:r>
            <a:r>
              <a:rPr lang="en-US" sz="1400" dirty="0" err="1" smtClean="0">
                <a:solidFill>
                  <a:srgbClr val="002060"/>
                </a:solidFill>
              </a:rPr>
              <a:t>Mahir</a:t>
            </a:r>
            <a:r>
              <a:rPr lang="en-US" sz="1400" dirty="0" smtClean="0">
                <a:solidFill>
                  <a:srgbClr val="002060"/>
                </a:solidFill>
              </a:rPr>
              <a:t> T. 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Exterior Subsystem Requirements </a:t>
            </a:r>
            <a:r>
              <a:rPr lang="en-US" sz="1800" dirty="0" smtClean="0"/>
              <a:t>(last updated Jan 30, 2015, 8:00PM)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33132" y="1561171"/>
            <a:ext cx="6300873" cy="2732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Functional Requirements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Initialize encoder value at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bottom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mechanical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stop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Clamp/unclamp when commanded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Move up/down when commanded</a:t>
            </a:r>
          </a:p>
          <a:p>
            <a:pPr marL="342900" indent="-342900">
              <a:buFontTx/>
              <a:buAutoNum type="arabicPeriod"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Any time when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up/down motor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command to move, disable brake, otherwise enable brake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Change angle up/down when commanded</a:t>
            </a: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Any time angle up/down is commanded to move, disable brake, otherwise enable brake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289" y="4415883"/>
            <a:ext cx="5288960" cy="218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Failure Conditions: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Limit switches hit, don’t allow travel in same direction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86289" y="688624"/>
            <a:ext cx="9147716" cy="67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Subsystem Name</a:t>
            </a:r>
            <a:r>
              <a:rPr lang="en-US" sz="1400" dirty="0" smtClean="0">
                <a:solidFill>
                  <a:srgbClr val="002060"/>
                </a:solidFill>
              </a:rPr>
              <a:t>:  Exterior</a:t>
            </a:r>
          </a:p>
          <a:p>
            <a:r>
              <a:rPr lang="en-US" sz="1400" b="1" dirty="0" smtClean="0">
                <a:solidFill>
                  <a:srgbClr val="002060"/>
                </a:solidFill>
              </a:rPr>
              <a:t>Purpose</a:t>
            </a:r>
            <a:r>
              <a:rPr lang="en-US" sz="1400" dirty="0" smtClean="0">
                <a:solidFill>
                  <a:srgbClr val="002060"/>
                </a:solidFill>
              </a:rPr>
              <a:t>: Clamp and lift totes or containers via exterior mechanism, including tilting to pick up tipped over containers.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289" y="1561171"/>
            <a:ext cx="2746482" cy="273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Inputs: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Dual encoder to measure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up/down travel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Limit switches to indicate top and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bottom of travel (2)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err="1" smtClean="0">
                <a:solidFill>
                  <a:srgbClr val="002060"/>
                </a:solidFill>
              </a:rPr>
              <a:t>Teleop</a:t>
            </a:r>
            <a:r>
              <a:rPr lang="en-US" sz="1400" dirty="0" smtClean="0">
                <a:solidFill>
                  <a:srgbClr val="002060"/>
                </a:solidFill>
              </a:rPr>
              <a:t> and </a:t>
            </a:r>
            <a:r>
              <a:rPr lang="en-US" sz="1400" dirty="0" err="1" smtClean="0">
                <a:solidFill>
                  <a:srgbClr val="002060"/>
                </a:solidFill>
              </a:rPr>
              <a:t>Auton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manual up/down (speed)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clamp/unclamp command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angle up/angle down command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469402" y="1561172"/>
            <a:ext cx="2572876" cy="27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rgbClr val="002060"/>
              </a:solidFill>
            </a:endParaRPr>
          </a:p>
          <a:p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Outputs: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Clamp solenoid (dual)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Lift </a:t>
            </a:r>
            <a:r>
              <a:rPr lang="en-US" sz="1400" dirty="0">
                <a:solidFill>
                  <a:srgbClr val="002060"/>
                </a:solidFill>
              </a:rPr>
              <a:t>motor   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Lift brake solenoid (single)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Angle motor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Angle brake solenoid (single)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err="1" smtClean="0">
                <a:solidFill>
                  <a:srgbClr val="002060"/>
                </a:solidFill>
              </a:rPr>
              <a:t>SmartDashboard</a:t>
            </a:r>
            <a:r>
              <a:rPr lang="en-US" sz="1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Position of exterior assembly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(up/down)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20215" y="4415883"/>
            <a:ext cx="6404080" cy="2182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Testing Notes: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Before robot built:  need solenoid and motor with dual encoder on </a:t>
            </a:r>
            <a:r>
              <a:rPr lang="en-US" sz="1200" dirty="0" err="1" smtClean="0">
                <a:solidFill>
                  <a:srgbClr val="002060"/>
                </a:solidFill>
              </a:rPr>
              <a:t>RoboRIO</a:t>
            </a:r>
            <a:r>
              <a:rPr lang="en-US" sz="1200" dirty="0" smtClean="0">
                <a:solidFill>
                  <a:srgbClr val="002060"/>
                </a:solidFill>
              </a:rPr>
              <a:t> to test.  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After robot built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</a:rPr>
              <a:t> </a:t>
            </a:r>
            <a:r>
              <a:rPr lang="en-US" sz="1200" dirty="0" smtClean="0">
                <a:solidFill>
                  <a:srgbClr val="002060"/>
                </a:solidFill>
              </a:rPr>
              <a:t>  Run tests for each functional requirement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2060"/>
                </a:solidFill>
              </a:rPr>
              <a:t>Run tests to lift upright totes and bins to calibrate more speeds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2060"/>
                </a:solidFill>
              </a:rPr>
              <a:t>Run tests to calibrate angle speeds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2060"/>
                </a:solidFill>
              </a:rPr>
              <a:t>Test failure condition of limit switches hit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0694" y="1596008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873739" y="1573706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61807" y="697025"/>
            <a:ext cx="2580470" cy="663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Team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Simon S., Eric K.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Auton</a:t>
            </a:r>
            <a:r>
              <a:rPr lang="en-US" sz="3600" dirty="0" smtClean="0"/>
              <a:t> Subsystem Requirements </a:t>
            </a:r>
            <a:r>
              <a:rPr lang="en-US" sz="1800" dirty="0" smtClean="0"/>
              <a:t>(last updated Jan 30, 2015)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33132" y="1561171"/>
            <a:ext cx="6300873" cy="2732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Functional Requirements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See Strategy Team slide for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Auton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modes  “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Recycle_Rush_Auton_Game_Strategy_Picture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289" y="4415883"/>
            <a:ext cx="5288960" cy="218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Failure Conditions: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No additional failure conditions (delegated to subsystems)</a:t>
            </a:r>
          </a:p>
        </p:txBody>
      </p:sp>
      <p:sp>
        <p:nvSpPr>
          <p:cNvPr id="9" name="Rectangle 8"/>
          <p:cNvSpPr/>
          <p:nvPr/>
        </p:nvSpPr>
        <p:spPr>
          <a:xfrm>
            <a:off x="186289" y="688624"/>
            <a:ext cx="9147716" cy="67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Subsystem Name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  <a:r>
              <a:rPr lang="en-US" sz="1400" dirty="0" err="1" smtClean="0">
                <a:solidFill>
                  <a:srgbClr val="002060"/>
                </a:solidFill>
              </a:rPr>
              <a:t>Auton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Purpose</a:t>
            </a:r>
            <a:r>
              <a:rPr lang="en-US" sz="1400" dirty="0" smtClean="0">
                <a:solidFill>
                  <a:srgbClr val="002060"/>
                </a:solidFill>
              </a:rPr>
              <a:t>: Automatically control robot for first 15 seconds of match based on preconfigured </a:t>
            </a:r>
            <a:r>
              <a:rPr lang="en-US" sz="1400" dirty="0" err="1" smtClean="0">
                <a:solidFill>
                  <a:srgbClr val="002060"/>
                </a:solidFill>
              </a:rPr>
              <a:t>auton</a:t>
            </a:r>
            <a:r>
              <a:rPr lang="en-US" sz="1400" dirty="0" smtClean="0">
                <a:solidFill>
                  <a:srgbClr val="002060"/>
                </a:solidFill>
              </a:rPr>
              <a:t> modes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289" y="1561171"/>
            <a:ext cx="2746482" cy="273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Inputs: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3 switch control box to specify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  <a:r>
              <a:rPr lang="en-US" sz="1400" dirty="0" err="1" smtClean="0">
                <a:solidFill>
                  <a:srgbClr val="002060"/>
                </a:solidFill>
              </a:rPr>
              <a:t>auton</a:t>
            </a:r>
            <a:r>
              <a:rPr lang="en-US" sz="1400" dirty="0" smtClean="0">
                <a:solidFill>
                  <a:srgbClr val="002060"/>
                </a:solidFill>
              </a:rPr>
              <a:t> mode (8 states)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Calls to other subsystems for inputs: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Drive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  <a:r>
              <a:rPr lang="en-US" sz="1400" dirty="0" err="1" smtClean="0">
                <a:solidFill>
                  <a:srgbClr val="002060"/>
                </a:solidFill>
              </a:rPr>
              <a:t>ToteFeed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Interior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Exterior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469402" y="1561172"/>
            <a:ext cx="2572876" cy="27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rgbClr val="002060"/>
              </a:solidFill>
            </a:endParaRPr>
          </a:p>
          <a:p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Outputs:</a:t>
            </a:r>
          </a:p>
          <a:p>
            <a:r>
              <a:rPr lang="en-US" sz="1400" dirty="0">
                <a:solidFill>
                  <a:srgbClr val="002060"/>
                </a:solidFill>
              </a:rPr>
              <a:t>Calls to other subsystems for </a:t>
            </a:r>
            <a:r>
              <a:rPr lang="en-US" sz="1400" dirty="0" smtClean="0">
                <a:solidFill>
                  <a:srgbClr val="002060"/>
                </a:solidFill>
              </a:rPr>
              <a:t>outputs:</a:t>
            </a: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  Drive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</a:t>
            </a:r>
            <a:r>
              <a:rPr lang="en-US" sz="1400" dirty="0" err="1">
                <a:solidFill>
                  <a:srgbClr val="002060"/>
                </a:solidFill>
              </a:rPr>
              <a:t>ToteFeed</a:t>
            </a: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  Interior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Exterior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20215" y="4415883"/>
            <a:ext cx="6404080" cy="2182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Testing Notes: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Before robot built:  Ensure basic </a:t>
            </a:r>
            <a:r>
              <a:rPr lang="en-US" sz="1200" dirty="0" err="1" smtClean="0">
                <a:solidFill>
                  <a:srgbClr val="002060"/>
                </a:solidFill>
              </a:rPr>
              <a:t>auton</a:t>
            </a:r>
            <a:r>
              <a:rPr lang="en-US" sz="1200" dirty="0" smtClean="0">
                <a:solidFill>
                  <a:srgbClr val="002060"/>
                </a:solidFill>
              </a:rPr>
              <a:t> programming architecture and functions working (will be difficult to get any calibration, but ensure basic logic/control working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After robot built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smtClean="0">
                <a:solidFill>
                  <a:srgbClr val="002060"/>
                </a:solidFill>
              </a:rPr>
              <a:t>   Run tests for each </a:t>
            </a:r>
            <a:r>
              <a:rPr lang="en-US" sz="1200" dirty="0" err="1" smtClean="0">
                <a:solidFill>
                  <a:srgbClr val="002060"/>
                </a:solidFill>
              </a:rPr>
              <a:t>auton</a:t>
            </a:r>
            <a:r>
              <a:rPr lang="en-US" sz="1200" dirty="0" smtClean="0">
                <a:solidFill>
                  <a:srgbClr val="002060"/>
                </a:solidFill>
              </a:rPr>
              <a:t> mode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solidFill>
                  <a:srgbClr val="002060"/>
                </a:solidFill>
              </a:rPr>
              <a:t>Significant tuning/calibration required (timing, motor speeds)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0694" y="1596008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873739" y="1573706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61807" y="697025"/>
            <a:ext cx="2580470" cy="663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Team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Roi S., Sonya S., Alex C.</a:t>
            </a:r>
          </a:p>
        </p:txBody>
      </p:sp>
    </p:spTree>
    <p:extLst>
      <p:ext uri="{BB962C8B-B14F-4D97-AF65-F5344CB8AC3E}">
        <p14:creationId xmlns:p14="http://schemas.microsoft.com/office/powerpoint/2010/main" val="41240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2166" y="835626"/>
            <a:ext cx="9386888" cy="6022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/>
              <a:t>Auton</a:t>
            </a:r>
            <a:r>
              <a:rPr lang="en-US" sz="3600" dirty="0" smtClean="0"/>
              <a:t> Subsystem Requirements </a:t>
            </a:r>
            <a:r>
              <a:rPr lang="en-US" sz="1800" dirty="0" smtClean="0"/>
              <a:t>(last updated Jan 30, 2015)</a:t>
            </a:r>
            <a:br>
              <a:rPr lang="en-US" sz="1800" dirty="0" smtClean="0"/>
            </a:br>
            <a:r>
              <a:rPr lang="en-US" sz="1800" dirty="0" smtClean="0"/>
              <a:t>copied </a:t>
            </a:r>
            <a:r>
              <a:rPr lang="en-US" sz="1800" dirty="0"/>
              <a:t>from </a:t>
            </a:r>
            <a:r>
              <a:rPr lang="en-US" sz="1800" dirty="0" smtClean="0"/>
              <a:t>Strategy Team: Recycle_Rush_Auton_Game_Strategy_Picture.pptx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>
                <a:solidFill>
                  <a:srgbClr val="FF0000"/>
                </a:solidFill>
              </a:rPr>
              <a:t>NOTE:  when reviewed with Roi 1/28 he suggested </a:t>
            </a:r>
            <a:r>
              <a:rPr lang="en-US" sz="1800" dirty="0" err="1" smtClean="0">
                <a:solidFill>
                  <a:srgbClr val="FF0000"/>
                </a:solidFill>
              </a:rPr>
              <a:t>auton</a:t>
            </a:r>
            <a:r>
              <a:rPr lang="en-US" sz="1800" dirty="0" smtClean="0">
                <a:solidFill>
                  <a:srgbClr val="FF0000"/>
                </a:solidFill>
              </a:rPr>
              <a:t> B may have different starting point, need to get feedback to Strategy Team  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Teleop</a:t>
            </a:r>
            <a:r>
              <a:rPr lang="en-US" sz="3600" dirty="0" smtClean="0"/>
              <a:t> Subsystem Requirements </a:t>
            </a:r>
            <a:r>
              <a:rPr lang="en-US" sz="1800" dirty="0" smtClean="0"/>
              <a:t>(last updated Jan 30, 2015)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3033132" y="1561171"/>
            <a:ext cx="6300873" cy="2732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2">
                    <a:lumMod val="50000"/>
                  </a:schemeClr>
                </a:solidFill>
              </a:rPr>
              <a:t>Functional Requirements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Provide capability for 2 drivers to control all robot functions required for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Teleop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period</a:t>
            </a:r>
          </a:p>
          <a:p>
            <a:pPr marL="342900" indent="-342900">
              <a:buFontTx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See next slide for list of items to control, and controls diagram TBD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289" y="4415883"/>
            <a:ext cx="5288960" cy="21827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Failure Conditions: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No additional failure conditions (delegated to subsystems)</a:t>
            </a:r>
          </a:p>
        </p:txBody>
      </p:sp>
      <p:sp>
        <p:nvSpPr>
          <p:cNvPr id="9" name="Rectangle 8"/>
          <p:cNvSpPr/>
          <p:nvPr/>
        </p:nvSpPr>
        <p:spPr>
          <a:xfrm>
            <a:off x="186289" y="688624"/>
            <a:ext cx="9147716" cy="671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Subsystem Name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  <a:r>
              <a:rPr lang="en-US" sz="1400" dirty="0" err="1" smtClean="0">
                <a:solidFill>
                  <a:srgbClr val="002060"/>
                </a:solidFill>
              </a:rPr>
              <a:t>Teleop</a:t>
            </a: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Purpose</a:t>
            </a:r>
            <a:r>
              <a:rPr lang="en-US" sz="1400" dirty="0" smtClean="0">
                <a:solidFill>
                  <a:srgbClr val="002060"/>
                </a:solidFill>
              </a:rPr>
              <a:t>: Provide functions for driver control of robot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289" y="1561171"/>
            <a:ext cx="2746482" cy="27320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Inputs: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Game controllers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Optional:  keyboard input?</a:t>
            </a:r>
          </a:p>
          <a:p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69402" y="1561172"/>
            <a:ext cx="2572876" cy="27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 smtClean="0">
              <a:solidFill>
                <a:srgbClr val="002060"/>
              </a:solidFill>
            </a:endParaRPr>
          </a:p>
          <a:p>
            <a:endParaRPr lang="en-US" sz="1400" b="1" dirty="0" smtClean="0">
              <a:solidFill>
                <a:srgbClr val="002060"/>
              </a:solidFill>
            </a:endParaRPr>
          </a:p>
          <a:p>
            <a:r>
              <a:rPr lang="en-US" sz="1400" b="1" dirty="0" smtClean="0">
                <a:solidFill>
                  <a:srgbClr val="002060"/>
                </a:solidFill>
              </a:rPr>
              <a:t>Outputs:</a:t>
            </a:r>
          </a:p>
          <a:p>
            <a:r>
              <a:rPr lang="en-US" sz="1400" dirty="0">
                <a:solidFill>
                  <a:srgbClr val="002060"/>
                </a:solidFill>
              </a:rPr>
              <a:t>Calls to other subsystems for </a:t>
            </a:r>
            <a:r>
              <a:rPr lang="en-US" sz="1400" dirty="0" smtClean="0">
                <a:solidFill>
                  <a:srgbClr val="002060"/>
                </a:solidFill>
              </a:rPr>
              <a:t>outputs:</a:t>
            </a: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  Drive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</a:t>
            </a:r>
            <a:r>
              <a:rPr lang="en-US" sz="1400" dirty="0" err="1">
                <a:solidFill>
                  <a:srgbClr val="002060"/>
                </a:solidFill>
              </a:rPr>
              <a:t>ToteFeed</a:t>
            </a:r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  Interior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Exterior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pPr lvl="1"/>
            <a:endParaRPr lang="en-US" sz="1400" dirty="0" smtClean="0">
              <a:solidFill>
                <a:srgbClr val="002060"/>
              </a:solidFill>
            </a:endParaRPr>
          </a:p>
          <a:p>
            <a:endParaRPr lang="en-US" sz="1400" dirty="0" smtClean="0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20215" y="4415883"/>
            <a:ext cx="6404080" cy="21827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rgbClr val="002060"/>
                </a:solidFill>
              </a:rPr>
              <a:t>Testing Notes:</a:t>
            </a:r>
          </a:p>
          <a:p>
            <a:r>
              <a:rPr lang="en-US" sz="1200" dirty="0" smtClean="0">
                <a:solidFill>
                  <a:srgbClr val="002060"/>
                </a:solidFill>
              </a:rPr>
              <a:t>Test every game controller button, joystick, and dial to confirm each motor and actuator can be controlled as expected</a:t>
            </a:r>
          </a:p>
          <a:p>
            <a:endParaRPr lang="en-US" sz="1200" dirty="0">
              <a:solidFill>
                <a:srgbClr val="002060"/>
              </a:solidFill>
            </a:endParaRPr>
          </a:p>
          <a:p>
            <a:r>
              <a:rPr lang="en-US" sz="1200" dirty="0" smtClean="0">
                <a:solidFill>
                  <a:srgbClr val="002060"/>
                </a:solidFill>
              </a:rPr>
              <a:t>Experienced drivers test robot to provide feedback re: sensitivity of controls and ease of use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420694" y="1596008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9873739" y="1573706"/>
            <a:ext cx="1815790" cy="34011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61807" y="697025"/>
            <a:ext cx="2580470" cy="663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Team</a:t>
            </a:r>
            <a:r>
              <a:rPr lang="en-US" sz="1400" dirty="0" smtClean="0">
                <a:solidFill>
                  <a:srgbClr val="002060"/>
                </a:solidFill>
              </a:rPr>
              <a:t>:  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Miles M., </a:t>
            </a:r>
            <a:r>
              <a:rPr lang="en-US" sz="1400" dirty="0" err="1" smtClean="0">
                <a:solidFill>
                  <a:srgbClr val="002060"/>
                </a:solidFill>
              </a:rPr>
              <a:t>Prateek</a:t>
            </a:r>
            <a:r>
              <a:rPr lang="en-US" sz="1400" dirty="0" smtClean="0">
                <a:solidFill>
                  <a:srgbClr val="002060"/>
                </a:solidFill>
              </a:rPr>
              <a:t> P.</a:t>
            </a:r>
          </a:p>
        </p:txBody>
      </p:sp>
    </p:spTree>
    <p:extLst>
      <p:ext uri="{BB962C8B-B14F-4D97-AF65-F5344CB8AC3E}">
        <p14:creationId xmlns:p14="http://schemas.microsoft.com/office/powerpoint/2010/main" val="143312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166" y="130099"/>
            <a:ext cx="10939343" cy="6133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err="1" smtClean="0"/>
              <a:t>Teleop</a:t>
            </a:r>
            <a:r>
              <a:rPr lang="en-US" sz="3600" dirty="0" smtClean="0"/>
              <a:t> Subsystem Requirements: Output List </a:t>
            </a:r>
            <a:r>
              <a:rPr lang="en-US" sz="1800" dirty="0" smtClean="0"/>
              <a:t>(last updated Jan 30, </a:t>
            </a:r>
            <a:r>
              <a:rPr lang="en-US" sz="1800" dirty="0" smtClean="0"/>
              <a:t>2015 8:00PM)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223358" y="759993"/>
            <a:ext cx="3965583" cy="21685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Drive Subsystem:</a:t>
            </a:r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 linear direction </a:t>
            </a:r>
            <a:r>
              <a:rPr lang="en-US" sz="1400" dirty="0">
                <a:solidFill>
                  <a:srgbClr val="002060"/>
                </a:solidFill>
              </a:rPr>
              <a:t>and speed: </a:t>
            </a:r>
            <a:r>
              <a:rPr lang="en-US" sz="1400" dirty="0" smtClean="0">
                <a:solidFill>
                  <a:srgbClr val="002060"/>
                </a:solidFill>
              </a:rPr>
              <a:t>Joystick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 </a:t>
            </a:r>
            <a:r>
              <a:rPr lang="en-US" sz="1400" dirty="0" err="1" smtClean="0">
                <a:solidFill>
                  <a:srgbClr val="002060"/>
                </a:solidFill>
              </a:rPr>
              <a:t>rototation</a:t>
            </a:r>
            <a:r>
              <a:rPr lang="en-US" sz="1400" dirty="0" smtClean="0">
                <a:solidFill>
                  <a:srgbClr val="002060"/>
                </a:solidFill>
              </a:rPr>
              <a:t> angle and speed:  Joystick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(could be a “pilot” controller with twist,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may want to try this)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Field oriented driving (gyro) enabled:   toggle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3358" y="3556739"/>
            <a:ext cx="3965583" cy="19461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InteriorToteFeed</a:t>
            </a:r>
            <a:r>
              <a:rPr lang="en-US" sz="1400" b="1" dirty="0" smtClean="0">
                <a:solidFill>
                  <a:srgbClr val="002060"/>
                </a:solidFill>
              </a:rPr>
              <a:t> Subsystem:</a:t>
            </a:r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 Clamp/unclamp:  toggle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 feed/manipulate item left/right:  Joystick?  Or  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     use 3 push buttons?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</a:t>
            </a:r>
            <a:r>
              <a:rPr lang="en-US" sz="1400" dirty="0" smtClean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24191" y="774361"/>
            <a:ext cx="3965583" cy="17298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err="1" smtClean="0">
                <a:solidFill>
                  <a:srgbClr val="002060"/>
                </a:solidFill>
              </a:rPr>
              <a:t>InteriorLift</a:t>
            </a:r>
            <a:r>
              <a:rPr lang="en-US" sz="1400" b="1" dirty="0" smtClean="0">
                <a:solidFill>
                  <a:srgbClr val="002060"/>
                </a:solidFill>
              </a:rPr>
              <a:t> Subsystem:</a:t>
            </a:r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</a:t>
            </a:r>
            <a:r>
              <a:rPr lang="en-US" sz="1400" dirty="0">
                <a:solidFill>
                  <a:srgbClr val="002060"/>
                </a:solidFill>
              </a:rPr>
              <a:t>lift up command (1 level)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lift down command (1 level)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lift manual up/down (speed)  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clamp/unclamp command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ratchet </a:t>
            </a:r>
            <a:r>
              <a:rPr lang="en-US" sz="1400" dirty="0" err="1">
                <a:solidFill>
                  <a:srgbClr val="002060"/>
                </a:solidFill>
              </a:rPr>
              <a:t>unrelease</a:t>
            </a:r>
            <a:r>
              <a:rPr lang="en-US" sz="1400" dirty="0">
                <a:solidFill>
                  <a:srgbClr val="002060"/>
                </a:solidFill>
              </a:rPr>
              <a:t>/release</a:t>
            </a:r>
          </a:p>
          <a:p>
            <a:r>
              <a:rPr lang="en-US" sz="1400" dirty="0">
                <a:solidFill>
                  <a:srgbClr val="002060"/>
                </a:solidFill>
              </a:rPr>
              <a:t>      command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824190" y="3398108"/>
            <a:ext cx="3965583" cy="19523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rgbClr val="002060"/>
                </a:solidFill>
              </a:rPr>
              <a:t>Exterior Subsystem: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Clamp/unclamp</a:t>
            </a:r>
            <a:r>
              <a:rPr lang="en-US" sz="1400" dirty="0">
                <a:solidFill>
                  <a:srgbClr val="002060"/>
                </a:solidFill>
              </a:rPr>
              <a:t>:  toggle</a:t>
            </a:r>
          </a:p>
          <a:p>
            <a:endParaRPr lang="en-US" sz="1400" b="1" dirty="0">
              <a:solidFill>
                <a:srgbClr val="002060"/>
              </a:solidFill>
            </a:endParaRPr>
          </a:p>
          <a:p>
            <a:r>
              <a:rPr lang="en-US" sz="1400" dirty="0" smtClean="0">
                <a:solidFill>
                  <a:srgbClr val="002060"/>
                </a:solidFill>
              </a:rPr>
              <a:t>   </a:t>
            </a:r>
            <a:r>
              <a:rPr lang="en-US" sz="1400" dirty="0" smtClean="0">
                <a:solidFill>
                  <a:srgbClr val="002060"/>
                </a:solidFill>
              </a:rPr>
              <a:t>Lift up/down:  </a:t>
            </a:r>
            <a:r>
              <a:rPr lang="en-US" sz="1400" dirty="0" smtClean="0">
                <a:solidFill>
                  <a:srgbClr val="002060"/>
                </a:solidFill>
              </a:rPr>
              <a:t>Joystick or 2 push buttons</a:t>
            </a:r>
            <a:r>
              <a:rPr lang="en-US" sz="1400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1400" dirty="0" smtClean="0">
                <a:solidFill>
                  <a:srgbClr val="002060"/>
                </a:solidFill>
              </a:rPr>
              <a:t>     </a:t>
            </a:r>
          </a:p>
          <a:p>
            <a:r>
              <a:rPr lang="en-US" sz="1400">
                <a:solidFill>
                  <a:srgbClr val="002060"/>
                </a:solidFill>
              </a:rPr>
              <a:t> </a:t>
            </a:r>
            <a:r>
              <a:rPr lang="en-US" sz="1400" smtClean="0">
                <a:solidFill>
                  <a:srgbClr val="002060"/>
                </a:solidFill>
              </a:rPr>
              <a:t>  Angle </a:t>
            </a:r>
            <a:r>
              <a:rPr lang="en-US" sz="1400" dirty="0" smtClean="0">
                <a:solidFill>
                  <a:srgbClr val="002060"/>
                </a:solidFill>
              </a:rPr>
              <a:t>up/down: Joysticks or 2 push buttons?</a:t>
            </a:r>
            <a:endParaRPr 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6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1783</Words>
  <Application>Microsoft Office PowerPoint</Application>
  <PresentationFormat>Widescreen</PresentationFormat>
  <Paragraphs>307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Programming Requirements</vt:lpstr>
      <vt:lpstr>Drive Subsystem Requirements (last updated Jan 30, 2015)</vt:lpstr>
      <vt:lpstr>Interior Tote Feed Subsystem Requirements (last updated Jan 30, 2015)</vt:lpstr>
      <vt:lpstr>Interior Lift Subsystem Requirements (last updated Jan 30, 2015)</vt:lpstr>
      <vt:lpstr>Exterior Subsystem Requirements (last updated Jan 30, 2015, 8:00PM)</vt:lpstr>
      <vt:lpstr>Auton Subsystem Requirements (last updated Jan 30, 2015)</vt:lpstr>
      <vt:lpstr>Auton Subsystem Requirements (last updated Jan 30, 2015) copied from Strategy Team: Recycle_Rush_Auton_Game_Strategy_Picture.pptx NOTE:  when reviewed with Roi 1/28 he suggested auton B may have different starting point, need to get feedback to Strategy Team  </vt:lpstr>
      <vt:lpstr>Teleop Subsystem Requirements (last updated Jan 30, 2015)</vt:lpstr>
      <vt:lpstr>Teleop Subsystem Requirements: Output List (last updated Jan 30, 2015 8:00PM)</vt:lpstr>
      <vt:lpstr>Teleop Subsystem Requirements: Diagram (last updated Jan 30, 2015)</vt:lpstr>
      <vt:lpstr>Display Requirements (SmartDash) (last updated Jan 30, 2015)</vt:lpstr>
      <vt:lpstr>To-do:  vision – which subsytem? calibrations – add to each slide logging (there’s nothing worse than having failure at match and having nothing to look at)</vt:lpstr>
    </vt:vector>
  </TitlesOfParts>
  <Company>GM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Frisbee Shooter Subsystem Design</dc:title>
  <dc:creator>James A Micklas</dc:creator>
  <cp:lastModifiedBy>James A Micklas</cp:lastModifiedBy>
  <cp:revision>77</cp:revision>
  <dcterms:created xsi:type="dcterms:W3CDTF">2015-01-23T12:02:29Z</dcterms:created>
  <dcterms:modified xsi:type="dcterms:W3CDTF">2015-01-31T01:13:03Z</dcterms:modified>
</cp:coreProperties>
</file>