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sldIdLst>
    <p:sldId id="426" r:id="rId2"/>
    <p:sldId id="443" r:id="rId3"/>
    <p:sldId id="319" r:id="rId4"/>
    <p:sldId id="385" r:id="rId5"/>
    <p:sldId id="421" r:id="rId6"/>
    <p:sldId id="388" r:id="rId7"/>
    <p:sldId id="444" r:id="rId8"/>
    <p:sldId id="445" r:id="rId9"/>
    <p:sldId id="446" r:id="rId10"/>
    <p:sldId id="320" r:id="rId11"/>
    <p:sldId id="335" r:id="rId12"/>
    <p:sldId id="295" r:id="rId13"/>
    <p:sldId id="367" r:id="rId14"/>
    <p:sldId id="363" r:id="rId15"/>
    <p:sldId id="362" r:id="rId16"/>
    <p:sldId id="348" r:id="rId17"/>
    <p:sldId id="402" r:id="rId18"/>
    <p:sldId id="427" r:id="rId19"/>
    <p:sldId id="405" r:id="rId20"/>
    <p:sldId id="447" r:id="rId21"/>
    <p:sldId id="431" r:id="rId22"/>
    <p:sldId id="428" r:id="rId23"/>
    <p:sldId id="407" r:id="rId24"/>
    <p:sldId id="448" r:id="rId25"/>
    <p:sldId id="342" r:id="rId26"/>
    <p:sldId id="449" r:id="rId27"/>
    <p:sldId id="434" r:id="rId28"/>
    <p:sldId id="435" r:id="rId29"/>
    <p:sldId id="450" r:id="rId30"/>
    <p:sldId id="451" r:id="rId31"/>
    <p:sldId id="452" r:id="rId32"/>
    <p:sldId id="453" r:id="rId33"/>
    <p:sldId id="454" r:id="rId34"/>
    <p:sldId id="455" r:id="rId35"/>
    <p:sldId id="456" r:id="rId36"/>
    <p:sldId id="417" r:id="rId37"/>
    <p:sldId id="457" r:id="rId38"/>
    <p:sldId id="409" r:id="rId39"/>
    <p:sldId id="414" r:id="rId40"/>
    <p:sldId id="440" r:id="rId41"/>
    <p:sldId id="396" r:id="rId42"/>
    <p:sldId id="397" r:id="rId43"/>
    <p:sldId id="400" r:id="rId44"/>
    <p:sldId id="401" r:id="rId45"/>
    <p:sldId id="458" r:id="rId46"/>
    <p:sldId id="273" r:id="rId47"/>
    <p:sldId id="461" r:id="rId48"/>
    <p:sldId id="462" r:id="rId49"/>
    <p:sldId id="274" r:id="rId50"/>
    <p:sldId id="357" r:id="rId51"/>
    <p:sldId id="441" r:id="rId52"/>
    <p:sldId id="366" r:id="rId53"/>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00"/>
    <a:srgbClr val="07A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717" autoAdjust="0"/>
  </p:normalViewPr>
  <p:slideViewPr>
    <p:cSldViewPr>
      <p:cViewPr>
        <p:scale>
          <a:sx n="94" d="100"/>
          <a:sy n="94" d="100"/>
        </p:scale>
        <p:origin x="-128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14788" y="0"/>
            <a:ext cx="3070225" cy="471488"/>
          </a:xfrm>
          <a:prstGeom prst="rect">
            <a:avLst/>
          </a:prstGeom>
        </p:spPr>
        <p:txBody>
          <a:bodyPr vert="horz" lIns="91440" tIns="45720" rIns="91440" bIns="45720" rtlCol="0"/>
          <a:lstStyle>
            <a:lvl1pPr algn="r">
              <a:defRPr sz="1200"/>
            </a:lvl1pPr>
          </a:lstStyle>
          <a:p>
            <a:fld id="{B7C0CC46-451A-45AC-841C-2A7345A6C3CA}" type="datetimeFigureOut">
              <a:rPr lang="en-US" smtClean="0"/>
              <a:pPr/>
              <a:t>1/4/2015</a:t>
            </a:fld>
            <a:endParaRPr lang="en-US" dirty="0"/>
          </a:p>
        </p:txBody>
      </p:sp>
      <p:sp>
        <p:nvSpPr>
          <p:cNvPr id="4" name="Slide Image Placeholder 3"/>
          <p:cNvSpPr>
            <a:spLocks noGrp="1" noRot="1" noChangeAspect="1"/>
          </p:cNvSpPr>
          <p:nvPr>
            <p:ph type="sldImg" idx="2"/>
          </p:nvPr>
        </p:nvSpPr>
        <p:spPr>
          <a:xfrm>
            <a:off x="1185863" y="708025"/>
            <a:ext cx="4714875" cy="35353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79925"/>
            <a:ext cx="5670550" cy="4243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56675"/>
            <a:ext cx="3070225" cy="4714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788" y="8956675"/>
            <a:ext cx="3070225" cy="471488"/>
          </a:xfrm>
          <a:prstGeom prst="rect">
            <a:avLst/>
          </a:prstGeom>
        </p:spPr>
        <p:txBody>
          <a:bodyPr vert="horz" lIns="91440" tIns="45720" rIns="91440" bIns="45720" rtlCol="0" anchor="b"/>
          <a:lstStyle>
            <a:lvl1pPr algn="r">
              <a:defRPr sz="1200"/>
            </a:lvl1pPr>
          </a:lstStyle>
          <a:p>
            <a:fld id="{908BF431-6798-4C37-88FF-4D07F80F6E7C}" type="slidenum">
              <a:rPr lang="en-US" smtClean="0"/>
              <a:pPr/>
              <a:t>‹#›</a:t>
            </a:fld>
            <a:endParaRPr lang="en-US" dirty="0"/>
          </a:p>
        </p:txBody>
      </p:sp>
    </p:spTree>
    <p:extLst>
      <p:ext uri="{BB962C8B-B14F-4D97-AF65-F5344CB8AC3E}">
        <p14:creationId xmlns:p14="http://schemas.microsoft.com/office/powerpoint/2010/main" val="364004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40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46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47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48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49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50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10</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51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BF431-6798-4C37-88FF-4D07F80F6E7C}"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fld id="{0B490414-6AE5-4D64-81DC-D623E68083F9}" type="datetime1">
              <a:rPr lang="en-US" altLang="en-US" smtClean="0"/>
              <a:t>1/4/2015</a:t>
            </a:fld>
            <a:endParaRPr lang="en-US" altLang="en-US" dirty="0"/>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smtClean="0"/>
              <a:t>Recycling Rush prepared by Adambots FIRST Team 245</a:t>
            </a:r>
            <a:endParaRPr lang="en-US" altLang="en-US" dirty="0"/>
          </a:p>
        </p:txBody>
      </p:sp>
      <p:sp>
        <p:nvSpPr>
          <p:cNvPr id="5126" name="Rectangle 6"/>
          <p:cNvSpPr>
            <a:spLocks noGrp="1" noChangeArrowheads="1"/>
          </p:cNvSpPr>
          <p:nvPr>
            <p:ph type="sldNum" sz="quarter" idx="4"/>
          </p:nvPr>
        </p:nvSpPr>
        <p:spPr/>
        <p:txBody>
          <a:bodyPr/>
          <a:lstStyle>
            <a:lvl1pPr>
              <a:defRPr/>
            </a:lvl1pPr>
          </a:lstStyle>
          <a:p>
            <a:fld id="{9573206C-60E4-4A33-A252-64897B60F468}" type="slidenum">
              <a:rPr lang="en-US" altLang="en-US"/>
              <a:pPr/>
              <a:t>‹#›</a:t>
            </a:fld>
            <a:endParaRPr lang="en-US" altLang="en-US" dirty="0"/>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dirty="0"/>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2ECA30-7699-478F-BD00-E8206AAE4142}" type="datetime1">
              <a:rPr lang="en-US" altLang="en-US" smtClean="0"/>
              <a:t>1/4/2015</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6" name="Slide Number Placeholder 5"/>
          <p:cNvSpPr>
            <a:spLocks noGrp="1"/>
          </p:cNvSpPr>
          <p:nvPr>
            <p:ph type="sldNum" sz="quarter" idx="12"/>
          </p:nvPr>
        </p:nvSpPr>
        <p:spPr/>
        <p:txBody>
          <a:bodyPr/>
          <a:lstStyle>
            <a:lvl1pPr>
              <a:defRPr/>
            </a:lvl1pPr>
          </a:lstStyle>
          <a:p>
            <a:fld id="{B4DC4393-CD96-4309-88D5-984CFA177880}"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F220E4-AA73-4FBB-9078-69551042AADD}" type="datetime1">
              <a:rPr lang="en-US" altLang="en-US" smtClean="0"/>
              <a:t>1/4/2015</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6" name="Slide Number Placeholder 5"/>
          <p:cNvSpPr>
            <a:spLocks noGrp="1"/>
          </p:cNvSpPr>
          <p:nvPr>
            <p:ph type="sldNum" sz="quarter" idx="12"/>
          </p:nvPr>
        </p:nvSpPr>
        <p:spPr/>
        <p:txBody>
          <a:bodyPr/>
          <a:lstStyle>
            <a:lvl1pPr>
              <a:defRPr/>
            </a:lvl1pPr>
          </a:lstStyle>
          <a:p>
            <a:fld id="{C065FB6A-ED5A-4A75-8E35-5A4F1453769C}" type="slidenum">
              <a:rPr lang="en-US" altLang="en-US"/>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B77F0695-FFA0-449D-80C9-BD8A7F86FF7D}" type="datetime1">
              <a:rPr lang="en-US" altLang="en-US" smtClean="0"/>
              <a:t>1/4/2015</a:t>
            </a:fld>
            <a:endParaRPr lang="en-US" alt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smtClean="0"/>
              <a:t>Recycling Rush prepared by Adambots FIRST Team 245</a:t>
            </a:r>
            <a:endParaRPr lang="en-US" altLang="en-US" dirty="0"/>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1AA47793-B079-4FF9-A482-68FBE5C4B6A0}"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93CD20-70E7-4E67-B8C2-9452601463D9}" type="datetime1">
              <a:rPr lang="en-US" altLang="en-US" smtClean="0"/>
              <a:t>1/4/2015</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6" name="Slide Number Placeholder 5"/>
          <p:cNvSpPr>
            <a:spLocks noGrp="1"/>
          </p:cNvSpPr>
          <p:nvPr>
            <p:ph type="sldNum" sz="quarter" idx="12"/>
          </p:nvPr>
        </p:nvSpPr>
        <p:spPr/>
        <p:txBody>
          <a:bodyPr/>
          <a:lstStyle>
            <a:lvl1pPr>
              <a:defRPr/>
            </a:lvl1pPr>
          </a:lstStyle>
          <a:p>
            <a:fld id="{8B04BB11-4C70-4C15-B2A9-9C87A982EBE8}"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3DA432-EB89-40E8-9B2F-8D39DCE4FE9D}" type="datetime1">
              <a:rPr lang="en-US" altLang="en-US" smtClean="0"/>
              <a:t>1/4/2015</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6" name="Slide Number Placeholder 5"/>
          <p:cNvSpPr>
            <a:spLocks noGrp="1"/>
          </p:cNvSpPr>
          <p:nvPr>
            <p:ph type="sldNum" sz="quarter" idx="12"/>
          </p:nvPr>
        </p:nvSpPr>
        <p:spPr/>
        <p:txBody>
          <a:bodyPr/>
          <a:lstStyle>
            <a:lvl1pPr>
              <a:defRPr/>
            </a:lvl1pPr>
          </a:lstStyle>
          <a:p>
            <a:fld id="{9A60F054-3618-4B2F-8D8A-36F496637B4A}"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3EBE058-D8BE-484F-BB2E-82A3850D0D7A}" type="datetime1">
              <a:rPr lang="en-US" altLang="en-US" smtClean="0"/>
              <a:t>1/4/2015</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7" name="Slide Number Placeholder 6"/>
          <p:cNvSpPr>
            <a:spLocks noGrp="1"/>
          </p:cNvSpPr>
          <p:nvPr>
            <p:ph type="sldNum" sz="quarter" idx="12"/>
          </p:nvPr>
        </p:nvSpPr>
        <p:spPr/>
        <p:txBody>
          <a:bodyPr/>
          <a:lstStyle>
            <a:lvl1pPr>
              <a:defRPr/>
            </a:lvl1pPr>
          </a:lstStyle>
          <a:p>
            <a:fld id="{A760E9B2-1D8B-4E60-B421-6A1B75404680}"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A7313E9-9E1A-47EB-83E0-13F66337B386}" type="datetime1">
              <a:rPr lang="en-US" altLang="en-US" smtClean="0"/>
              <a:t>1/4/2015</a:t>
            </a:fld>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9" name="Slide Number Placeholder 8"/>
          <p:cNvSpPr>
            <a:spLocks noGrp="1"/>
          </p:cNvSpPr>
          <p:nvPr>
            <p:ph type="sldNum" sz="quarter" idx="12"/>
          </p:nvPr>
        </p:nvSpPr>
        <p:spPr/>
        <p:txBody>
          <a:bodyPr/>
          <a:lstStyle>
            <a:lvl1pPr>
              <a:defRPr/>
            </a:lvl1pPr>
          </a:lstStyle>
          <a:p>
            <a:fld id="{DE03FFA3-1763-4AA2-B73F-57BC6B751699}"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2C7A616-1FAD-46F3-940E-5BBCB34C2A7A}" type="datetime1">
              <a:rPr lang="en-US" altLang="en-US" smtClean="0"/>
              <a:t>1/4/2015</a:t>
            </a:fld>
            <a:endParaRPr lang="en-US" altLang="en-US" dirty="0"/>
          </a:p>
        </p:txBody>
      </p:sp>
      <p:sp>
        <p:nvSpPr>
          <p:cNvPr id="4" name="Footer Placeholder 3"/>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5" name="Slide Number Placeholder 4"/>
          <p:cNvSpPr>
            <a:spLocks noGrp="1"/>
          </p:cNvSpPr>
          <p:nvPr>
            <p:ph type="sldNum" sz="quarter" idx="12"/>
          </p:nvPr>
        </p:nvSpPr>
        <p:spPr/>
        <p:txBody>
          <a:bodyPr/>
          <a:lstStyle>
            <a:lvl1pPr>
              <a:defRPr/>
            </a:lvl1pPr>
          </a:lstStyle>
          <a:p>
            <a:fld id="{E9F4BD07-146C-49DA-B59B-1D1C44096596}"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1680D3C-B76B-4261-9A76-5ABA61CF83EA}" type="datetime1">
              <a:rPr lang="en-US" altLang="en-US" smtClean="0"/>
              <a:t>1/4/2015</a:t>
            </a:fld>
            <a:endParaRPr lang="en-US" altLang="en-US" dirty="0"/>
          </a:p>
        </p:txBody>
      </p:sp>
      <p:sp>
        <p:nvSpPr>
          <p:cNvPr id="3" name="Footer Placeholder 2"/>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4" name="Slide Number Placeholder 3"/>
          <p:cNvSpPr>
            <a:spLocks noGrp="1"/>
          </p:cNvSpPr>
          <p:nvPr>
            <p:ph type="sldNum" sz="quarter" idx="12"/>
          </p:nvPr>
        </p:nvSpPr>
        <p:spPr/>
        <p:txBody>
          <a:bodyPr/>
          <a:lstStyle>
            <a:lvl1pPr>
              <a:defRPr/>
            </a:lvl1pPr>
          </a:lstStyle>
          <a:p>
            <a:fld id="{ACF85632-8646-43BF-B8FC-9A3184D44DF3}"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5D28CBE-1DAB-4201-8F4E-7320286F205F}" type="datetime1">
              <a:rPr lang="en-US" altLang="en-US" smtClean="0"/>
              <a:t>1/4/2015</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7" name="Slide Number Placeholder 6"/>
          <p:cNvSpPr>
            <a:spLocks noGrp="1"/>
          </p:cNvSpPr>
          <p:nvPr>
            <p:ph type="sldNum" sz="quarter" idx="12"/>
          </p:nvPr>
        </p:nvSpPr>
        <p:spPr/>
        <p:txBody>
          <a:bodyPr/>
          <a:lstStyle>
            <a:lvl1pPr>
              <a:defRPr/>
            </a:lvl1pPr>
          </a:lstStyle>
          <a:p>
            <a:fld id="{CA78A285-A1AE-4C0C-ACFA-09431D590159}"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55459BD-5D39-40F1-80EC-CCBD14437E6B}" type="datetime1">
              <a:rPr lang="en-US" altLang="en-US" smtClean="0"/>
              <a:t>1/4/2015</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Recycling Rush prepared by Adambots FIRST Team 245</a:t>
            </a:r>
            <a:endParaRPr lang="en-US" altLang="en-US" dirty="0"/>
          </a:p>
        </p:txBody>
      </p:sp>
      <p:sp>
        <p:nvSpPr>
          <p:cNvPr id="7" name="Slide Number Placeholder 6"/>
          <p:cNvSpPr>
            <a:spLocks noGrp="1"/>
          </p:cNvSpPr>
          <p:nvPr>
            <p:ph type="sldNum" sz="quarter" idx="12"/>
          </p:nvPr>
        </p:nvSpPr>
        <p:spPr/>
        <p:txBody>
          <a:bodyPr/>
          <a:lstStyle>
            <a:lvl1pPr>
              <a:defRPr/>
            </a:lvl1pPr>
          </a:lstStyle>
          <a:p>
            <a:fld id="{7B8DACFB-A876-48A2-92DD-CC176EC6D51D}"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71CFB3F0-68AF-4307-9897-E4952D3E4855}" type="datetime1">
              <a:rPr lang="en-US" altLang="en-US" smtClean="0"/>
              <a:t>1/4/2015</a:t>
            </a:fld>
            <a:endParaRPr lang="en-US" altLang="en-US" dirty="0"/>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smtClean="0"/>
              <a:t>Recycling Rush prepared by Adambots FIRST Team 245</a:t>
            </a:r>
            <a:endParaRPr lang="en-US" altLang="en-US" dirty="0"/>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1F238EF-14D5-4AC8-AF0B-65A975396A40}" type="slidenum">
              <a:rPr lang="en-US" altLang="en-US"/>
              <a:pPr/>
              <a:t>‹#›</a:t>
            </a:fld>
            <a:endParaRPr lang="en-US" altLang="en-US" dirty="0"/>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dirty="0"/>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295400"/>
            <a:ext cx="7623175" cy="838200"/>
          </a:xfrm>
        </p:spPr>
        <p:txBody>
          <a:bodyPr/>
          <a:lstStyle/>
          <a:p>
            <a:r>
              <a:rPr lang="en-US" sz="4600" dirty="0" smtClean="0"/>
              <a:t>2015 </a:t>
            </a:r>
            <a:r>
              <a:rPr lang="en-US" sz="4600" b="1" i="1" dirty="0" smtClean="0"/>
              <a:t>FIRST</a:t>
            </a:r>
            <a:r>
              <a:rPr lang="en-US" sz="4600" dirty="0" smtClean="0"/>
              <a:t> </a:t>
            </a:r>
            <a:r>
              <a:rPr lang="en-US" sz="4600" dirty="0"/>
              <a:t>Competition</a:t>
            </a:r>
            <a:br>
              <a:rPr lang="en-US" sz="4600" dirty="0"/>
            </a:br>
            <a:r>
              <a:rPr lang="en-US" sz="4600" dirty="0"/>
              <a:t>		</a:t>
            </a:r>
            <a:br>
              <a:rPr lang="en-US" sz="4600" dirty="0"/>
            </a:br>
            <a:r>
              <a:rPr lang="en-US" sz="4600" dirty="0"/>
              <a:t/>
            </a:r>
            <a:br>
              <a:rPr lang="en-US" sz="4600" dirty="0"/>
            </a:br>
            <a:r>
              <a:rPr lang="en-US" sz="4600" dirty="0"/>
              <a:t/>
            </a:r>
            <a:br>
              <a:rPr lang="en-US" sz="4600" dirty="0"/>
            </a:br>
            <a:r>
              <a:rPr lang="en-US" sz="4600" dirty="0"/>
              <a:t/>
            </a:r>
            <a:br>
              <a:rPr lang="en-US" sz="4600" dirty="0"/>
            </a:br>
            <a:endParaRPr lang="en-US" sz="4600" dirty="0"/>
          </a:p>
        </p:txBody>
      </p:sp>
      <p:sp>
        <p:nvSpPr>
          <p:cNvPr id="2051" name="Rectangle 3"/>
          <p:cNvSpPr>
            <a:spLocks noGrp="1" noChangeArrowheads="1"/>
          </p:cNvSpPr>
          <p:nvPr>
            <p:ph type="subTitle" idx="1"/>
          </p:nvPr>
        </p:nvSpPr>
        <p:spPr>
          <a:xfrm>
            <a:off x="1447800" y="4038600"/>
            <a:ext cx="6781800" cy="2514600"/>
          </a:xfrm>
        </p:spPr>
        <p:txBody>
          <a:bodyPr/>
          <a:lstStyle/>
          <a:p>
            <a:pPr>
              <a:lnSpc>
                <a:spcPct val="90000"/>
              </a:lnSpc>
            </a:pPr>
            <a:r>
              <a:rPr lang="en-US" sz="2400" dirty="0" smtClean="0"/>
              <a:t>Game Overview		The Arena</a:t>
            </a:r>
            <a:endParaRPr lang="en-US" sz="2400" dirty="0"/>
          </a:p>
          <a:p>
            <a:pPr>
              <a:lnSpc>
                <a:spcPct val="90000"/>
              </a:lnSpc>
            </a:pPr>
            <a:r>
              <a:rPr lang="en-US" sz="2400" dirty="0" smtClean="0"/>
              <a:t>Match Format		Game Play</a:t>
            </a:r>
            <a:endParaRPr lang="en-US" sz="2400" dirty="0"/>
          </a:p>
          <a:p>
            <a:pPr>
              <a:lnSpc>
                <a:spcPct val="90000"/>
              </a:lnSpc>
            </a:pPr>
            <a:r>
              <a:rPr lang="en-US" sz="2400" dirty="0"/>
              <a:t>Definitions			</a:t>
            </a:r>
            <a:r>
              <a:rPr lang="en-US" sz="2400" dirty="0" smtClean="0"/>
              <a:t>Robot </a:t>
            </a:r>
            <a:endParaRPr lang="en-US" sz="2400" dirty="0"/>
          </a:p>
          <a:p>
            <a:pPr>
              <a:lnSpc>
                <a:spcPct val="90000"/>
              </a:lnSpc>
            </a:pPr>
            <a:r>
              <a:rPr lang="en-US" sz="2400" dirty="0" smtClean="0"/>
              <a:t>Safety	</a:t>
            </a:r>
            <a:r>
              <a:rPr lang="en-US" sz="2400" dirty="0"/>
              <a:t>		</a:t>
            </a:r>
            <a:r>
              <a:rPr lang="en-US" sz="2400" dirty="0" smtClean="0"/>
              <a:t>	Considerations</a:t>
            </a:r>
            <a:endParaRPr lang="en-US" sz="2400" dirty="0"/>
          </a:p>
          <a:p>
            <a:pPr>
              <a:lnSpc>
                <a:spcPct val="90000"/>
              </a:lnSpc>
            </a:pPr>
            <a:r>
              <a:rPr lang="en-US" sz="2400" dirty="0" smtClean="0"/>
              <a:t>Scoring</a:t>
            </a:r>
            <a:r>
              <a:rPr lang="en-US" sz="2400" dirty="0"/>
              <a:t>			</a:t>
            </a:r>
            <a:r>
              <a:rPr lang="en-US" sz="2400" dirty="0" smtClean="0"/>
              <a:t>Key Date</a:t>
            </a:r>
          </a:p>
          <a:p>
            <a:pPr>
              <a:lnSpc>
                <a:spcPct val="90000"/>
              </a:lnSpc>
            </a:pPr>
            <a:r>
              <a:rPr lang="en-US" sz="2400" dirty="0" smtClean="0"/>
              <a:t>Fouls				Discussion</a:t>
            </a:r>
          </a:p>
          <a:p>
            <a:pPr>
              <a:lnSpc>
                <a:spcPct val="90000"/>
              </a:lnSpc>
            </a:pPr>
            <a:r>
              <a:rPr lang="en-US" sz="2400" dirty="0" smtClean="0"/>
              <a:t>				</a:t>
            </a:r>
            <a:endParaRPr lang="en-US" sz="2400" dirty="0"/>
          </a:p>
          <a:p>
            <a:pPr>
              <a:lnSpc>
                <a:spcPct val="90000"/>
              </a:lnSpc>
            </a:pPr>
            <a:r>
              <a:rPr lang="en-US" sz="2400" dirty="0"/>
              <a:t>			</a:t>
            </a:r>
          </a:p>
        </p:txBody>
      </p:sp>
      <p:sp>
        <p:nvSpPr>
          <p:cNvPr id="8" name="Date Placeholder 7"/>
          <p:cNvSpPr>
            <a:spLocks noGrp="1"/>
          </p:cNvSpPr>
          <p:nvPr>
            <p:ph type="dt" sz="half" idx="2"/>
          </p:nvPr>
        </p:nvSpPr>
        <p:spPr/>
        <p:txBody>
          <a:bodyPr/>
          <a:lstStyle/>
          <a:p>
            <a:fld id="{8B9885B0-9EEE-4DDA-A690-0DE8FF0F959E}" type="datetime1">
              <a:rPr lang="en-US" altLang="en-US" smtClean="0"/>
              <a:t>1/4/2015</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76200"/>
            <a:ext cx="9118600" cy="1047750"/>
          </a:xfrm>
          <a:prstGeom prst="rect">
            <a:avLst/>
          </a:prstGeom>
        </p:spPr>
      </p:pic>
      <p:sp>
        <p:nvSpPr>
          <p:cNvPr id="9" name="Slide Number Placeholder 8"/>
          <p:cNvSpPr>
            <a:spLocks noGrp="1"/>
          </p:cNvSpPr>
          <p:nvPr>
            <p:ph type="sldNum" sz="quarter" idx="4"/>
          </p:nvPr>
        </p:nvSpPr>
        <p:spPr/>
        <p:txBody>
          <a:bodyPr/>
          <a:lstStyle/>
          <a:p>
            <a:fld id="{9573206C-60E4-4A33-A252-64897B60F468}" type="slidenum">
              <a:rPr lang="en-US" altLang="en-US" smtClean="0"/>
              <a:pPr/>
              <a:t>1</a:t>
            </a:fld>
            <a:endParaRPr lang="en-US" altLang="en-US" dirty="0"/>
          </a:p>
        </p:txBody>
      </p:sp>
      <p:pic>
        <p:nvPicPr>
          <p:cNvPr id="2053" name="Picture 5" descr="FIRST"/>
          <p:cNvPicPr>
            <a:picLocks noChangeAspect="1" noChangeArrowheads="1"/>
          </p:cNvPicPr>
          <p:nvPr/>
        </p:nvPicPr>
        <p:blipFill>
          <a:blip r:embed="rId4" cstate="print"/>
          <a:srcRect/>
          <a:stretch>
            <a:fillRect/>
          </a:stretch>
        </p:blipFill>
        <p:spPr bwMode="auto">
          <a:xfrm>
            <a:off x="1559560" y="2187475"/>
            <a:ext cx="1600200" cy="1387673"/>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4953000" y="2133600"/>
            <a:ext cx="2990850" cy="1495425"/>
          </a:xfrm>
          <a:prstGeom prst="rect">
            <a:avLst/>
          </a:prstGeom>
          <a:noFill/>
          <a:ln w="9525">
            <a:noFill/>
            <a:miter lim="800000"/>
            <a:headEnd/>
            <a:tailEnd/>
          </a:ln>
        </p:spPr>
      </p:pic>
      <p:sp>
        <p:nvSpPr>
          <p:cNvPr id="2" name="Footer Placeholder 1"/>
          <p:cNvSpPr>
            <a:spLocks noGrp="1"/>
          </p:cNvSpPr>
          <p:nvPr>
            <p:ph type="ftr" sz="quarter" idx="3"/>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Definitions</a:t>
            </a:r>
          </a:p>
        </p:txBody>
      </p:sp>
      <p:sp>
        <p:nvSpPr>
          <p:cNvPr id="82947" name="Rectangle 3"/>
          <p:cNvSpPr>
            <a:spLocks noGrp="1" noChangeArrowheads="1"/>
          </p:cNvSpPr>
          <p:nvPr>
            <p:ph type="body" idx="1"/>
          </p:nvPr>
        </p:nvSpPr>
        <p:spPr>
          <a:xfrm>
            <a:off x="381000" y="1219200"/>
            <a:ext cx="8763000" cy="4530725"/>
          </a:xfrm>
        </p:spPr>
        <p:txBody>
          <a:bodyPr/>
          <a:lstStyle/>
          <a:p>
            <a:pPr marL="234950" indent="-234950"/>
            <a:r>
              <a:rPr lang="en-US" sz="2400" dirty="0" smtClean="0">
                <a:latin typeface="Arial" pitchFamily="34" charset="0"/>
                <a:cs typeface="Arial" pitchFamily="34" charset="0"/>
              </a:rPr>
              <a:t>Alliance: Set of up to four FRC teams who play Recycle Rush together.</a:t>
            </a:r>
          </a:p>
          <a:p>
            <a:pPr marL="234950" indent="-234950"/>
            <a:r>
              <a:rPr lang="en-US" sz="2400" dirty="0" smtClean="0">
                <a:latin typeface="Arial" pitchFamily="34" charset="0"/>
                <a:cs typeface="Arial" pitchFamily="34" charset="0"/>
              </a:rPr>
              <a:t>Coopertition Set (20 Points):  </a:t>
            </a:r>
          </a:p>
          <a:p>
            <a:pPr marL="561975" lvl="1" indent="-234950"/>
            <a:r>
              <a:rPr lang="en-US" sz="2400" dirty="0" smtClean="0">
                <a:latin typeface="Arial" pitchFamily="34" charset="0"/>
                <a:cs typeface="Arial" pitchFamily="34" charset="0"/>
              </a:rPr>
              <a:t>Teleop scoring option benefiting both Alliances</a:t>
            </a:r>
          </a:p>
          <a:p>
            <a:pPr marL="561975" lvl="1" indent="-234950"/>
            <a:r>
              <a:rPr lang="en-US" sz="2400" dirty="0" smtClean="0">
                <a:latin typeface="Arial" pitchFamily="34" charset="0"/>
                <a:cs typeface="Arial" pitchFamily="34" charset="0"/>
              </a:rPr>
              <a:t>At least four yellow totes fully supported by the Step,</a:t>
            </a:r>
          </a:p>
          <a:p>
            <a:pPr marL="561975" lvl="1" indent="-234950"/>
            <a:r>
              <a:rPr lang="en-US" sz="2400" dirty="0" smtClean="0">
                <a:latin typeface="Arial" pitchFamily="34" charset="0"/>
                <a:cs typeface="Arial" pitchFamily="34" charset="0"/>
              </a:rPr>
              <a:t>And not a Coopertition Stack</a:t>
            </a:r>
          </a:p>
          <a:p>
            <a:pPr marL="234950" indent="-234950"/>
            <a:r>
              <a:rPr lang="en-US" sz="2400" dirty="0" smtClean="0">
                <a:latin typeface="Arial" pitchFamily="34" charset="0"/>
                <a:cs typeface="Arial" pitchFamily="34" charset="0"/>
              </a:rPr>
              <a:t>Coopertition Stack (40 Points):  </a:t>
            </a:r>
          </a:p>
          <a:p>
            <a:pPr marL="561975" lvl="1" indent="-234950"/>
            <a:r>
              <a:rPr lang="en-US" sz="2400" dirty="0" smtClean="0">
                <a:latin typeface="Arial" pitchFamily="34" charset="0"/>
                <a:cs typeface="Arial" pitchFamily="34" charset="0"/>
              </a:rPr>
              <a:t>similar to Set but the yellow totes are stacked in a single column fully supported by the step</a:t>
            </a:r>
          </a:p>
          <a:p>
            <a:pPr marL="561975" lvl="1" indent="-234950"/>
            <a:r>
              <a:rPr lang="en-US" sz="2400" dirty="0" smtClean="0">
                <a:latin typeface="Arial" pitchFamily="34" charset="0"/>
                <a:cs typeface="Arial" pitchFamily="34" charset="0"/>
              </a:rPr>
              <a:t>and stays free of contact from robots for at least three seconds</a:t>
            </a:r>
          </a:p>
          <a:p>
            <a:pPr marL="234950" indent="-234950"/>
            <a:endParaRPr lang="en-US"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E9CEB24F-1694-4209-ADE7-FF2E160BB642}"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10</a:t>
            </a:fld>
            <a:endParaRPr lang="en-US" alt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Definitions</a:t>
            </a:r>
          </a:p>
        </p:txBody>
      </p:sp>
      <p:sp>
        <p:nvSpPr>
          <p:cNvPr id="84995" name="Rectangle 3"/>
          <p:cNvSpPr>
            <a:spLocks noGrp="1" noChangeArrowheads="1"/>
          </p:cNvSpPr>
          <p:nvPr>
            <p:ph type="body" idx="1"/>
          </p:nvPr>
        </p:nvSpPr>
        <p:spPr>
          <a:xfrm>
            <a:off x="381000" y="1219200"/>
            <a:ext cx="8763000" cy="5029200"/>
          </a:xfrm>
        </p:spPr>
        <p:txBody>
          <a:bodyPr/>
          <a:lstStyle/>
          <a:p>
            <a:pPr marL="234950" indent="-234950"/>
            <a:r>
              <a:rPr lang="en-US" sz="2200" dirty="0" smtClean="0"/>
              <a:t>Team positions:</a:t>
            </a:r>
            <a:endParaRPr lang="en-US" sz="2200" dirty="0"/>
          </a:p>
          <a:p>
            <a:pPr marL="561975" lvl="1" indent="-234950"/>
            <a:r>
              <a:rPr lang="en-US" sz="2200" dirty="0" smtClean="0"/>
              <a:t>COACH: </a:t>
            </a:r>
            <a:r>
              <a:rPr lang="en-US" sz="2200" dirty="0"/>
              <a:t>Student or adult mentor </a:t>
            </a:r>
            <a:r>
              <a:rPr lang="en-US" sz="2200" dirty="0" smtClean="0"/>
              <a:t>designated as the team coach and advisor during the match (1)</a:t>
            </a:r>
            <a:endParaRPr lang="en-US" sz="2200" dirty="0"/>
          </a:p>
          <a:p>
            <a:pPr marL="561975" lvl="1" indent="-234950"/>
            <a:r>
              <a:rPr lang="en-US" sz="2200" dirty="0" smtClean="0"/>
              <a:t>DRIVER: </a:t>
            </a:r>
            <a:r>
              <a:rPr lang="en-US" sz="2200" dirty="0"/>
              <a:t>Pre-college student (2)</a:t>
            </a:r>
          </a:p>
          <a:p>
            <a:pPr marL="561975" lvl="1" indent="-234950"/>
            <a:r>
              <a:rPr lang="en-US" sz="2200" dirty="0" smtClean="0"/>
              <a:t>HUMAN PLAYER: </a:t>
            </a:r>
            <a:r>
              <a:rPr lang="en-US" sz="2200" dirty="0"/>
              <a:t>Pre-college student </a:t>
            </a:r>
            <a:r>
              <a:rPr lang="en-US" sz="2200" dirty="0" smtClean="0"/>
              <a:t>responsible for entering game elements into playing field</a:t>
            </a:r>
            <a:endParaRPr lang="en-US" sz="2200" dirty="0"/>
          </a:p>
        </p:txBody>
      </p:sp>
      <p:sp>
        <p:nvSpPr>
          <p:cNvPr id="4" name="Date Placeholder 3"/>
          <p:cNvSpPr>
            <a:spLocks noGrp="1"/>
          </p:cNvSpPr>
          <p:nvPr>
            <p:ph type="dt" sz="half" idx="10"/>
          </p:nvPr>
        </p:nvSpPr>
        <p:spPr/>
        <p:txBody>
          <a:bodyPr/>
          <a:lstStyle/>
          <a:p>
            <a:fld id="{844AB0E6-D7A3-4260-AC94-937553E2F7C9}"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11</a:t>
            </a:fld>
            <a:endParaRPr lang="en-US" alt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Safety</a:t>
            </a:r>
          </a:p>
        </p:txBody>
      </p:sp>
      <p:sp>
        <p:nvSpPr>
          <p:cNvPr id="50179" name="Rectangle 3"/>
          <p:cNvSpPr>
            <a:spLocks noGrp="1" noChangeArrowheads="1"/>
          </p:cNvSpPr>
          <p:nvPr>
            <p:ph type="body" idx="1"/>
          </p:nvPr>
        </p:nvSpPr>
        <p:spPr>
          <a:xfrm>
            <a:off x="533400" y="1219200"/>
            <a:ext cx="8229600" cy="4530725"/>
          </a:xfrm>
        </p:spPr>
        <p:txBody>
          <a:bodyPr/>
          <a:lstStyle/>
          <a:p>
            <a:r>
              <a:rPr lang="en-US" sz="2400" dirty="0" smtClean="0">
                <a:latin typeface="Arial" pitchFamily="34" charset="0"/>
                <a:cs typeface="Arial" pitchFamily="34" charset="0"/>
              </a:rPr>
              <a:t>Robots whose operation or design is dangerous or unsafe are not permitted.</a:t>
            </a:r>
          </a:p>
          <a:p>
            <a:r>
              <a:rPr lang="en-US" sz="2400" dirty="0" smtClean="0">
                <a:latin typeface="Arial" pitchFamily="34" charset="0"/>
                <a:cs typeface="Arial" pitchFamily="34" charset="0"/>
              </a:rPr>
              <a:t>Other safety rules are in the manual.</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F0298E52-D147-4AD3-8623-756C1FC6B330}"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12</a:t>
            </a:fld>
            <a:endParaRPr lang="en-US" alt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Scoring – Complicated but simple</a:t>
            </a:r>
            <a:endParaRPr lang="en-US" dirty="0"/>
          </a:p>
        </p:txBody>
      </p:sp>
      <p:sp>
        <p:nvSpPr>
          <p:cNvPr id="6" name="Date Placeholder 5"/>
          <p:cNvSpPr>
            <a:spLocks noGrp="1"/>
          </p:cNvSpPr>
          <p:nvPr>
            <p:ph type="dt" sz="half" idx="10"/>
          </p:nvPr>
        </p:nvSpPr>
        <p:spPr/>
        <p:txBody>
          <a:bodyPr/>
          <a:lstStyle/>
          <a:p>
            <a:fld id="{3E7C03F6-A72D-45E1-8678-1AC2ACB094D8}"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13</a:t>
            </a:fld>
            <a:endParaRPr lang="en-US" altLang="en-US" dirty="0"/>
          </a:p>
        </p:txBody>
      </p:sp>
      <p:graphicFrame>
        <p:nvGraphicFramePr>
          <p:cNvPr id="9" name="Content Placeholder 8"/>
          <p:cNvGraphicFramePr>
            <a:graphicFrameLocks noGrp="1"/>
          </p:cNvGraphicFramePr>
          <p:nvPr>
            <p:ph idx="1"/>
          </p:nvPr>
        </p:nvGraphicFramePr>
        <p:xfrm>
          <a:off x="457200" y="12954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Robot Set</a:t>
                      </a:r>
                      <a:endParaRPr lang="en-US" sz="1600" dirty="0"/>
                    </a:p>
                  </a:txBody>
                  <a:tcPr/>
                </a:tc>
                <a:tc>
                  <a:txBody>
                    <a:bodyPr/>
                    <a:lstStyle/>
                    <a:p>
                      <a:r>
                        <a:rPr lang="en-US" sz="1600" dirty="0" smtClean="0"/>
                        <a:t>4</a:t>
                      </a:r>
                      <a:endParaRPr lang="en-US" sz="1600" dirty="0"/>
                    </a:p>
                  </a:txBody>
                  <a:tcPr/>
                </a:tc>
              </a:tr>
              <a:tr h="370840">
                <a:tc>
                  <a:txBody>
                    <a:bodyPr/>
                    <a:lstStyle/>
                    <a:p>
                      <a:r>
                        <a:rPr lang="en-US" sz="1600" dirty="0" smtClean="0"/>
                        <a:t>Tote Set</a:t>
                      </a:r>
                      <a:endParaRPr lang="en-US" sz="1600" dirty="0"/>
                    </a:p>
                  </a:txBody>
                  <a:tcPr/>
                </a:tc>
                <a:tc>
                  <a:txBody>
                    <a:bodyPr/>
                    <a:lstStyle/>
                    <a:p>
                      <a:r>
                        <a:rPr lang="en-US" sz="1600" dirty="0" smtClean="0"/>
                        <a:t>6</a:t>
                      </a:r>
                      <a:endParaRPr lang="en-US" sz="1600" dirty="0"/>
                    </a:p>
                  </a:txBody>
                  <a:tcPr/>
                </a:tc>
              </a:tr>
              <a:tr h="370840">
                <a:tc>
                  <a:txBody>
                    <a:bodyPr/>
                    <a:lstStyle/>
                    <a:p>
                      <a:r>
                        <a:rPr lang="en-US" sz="1600" dirty="0" smtClean="0"/>
                        <a:t>Container Set</a:t>
                      </a:r>
                      <a:endParaRPr lang="en-US" sz="1600" dirty="0"/>
                    </a:p>
                  </a:txBody>
                  <a:tcPr/>
                </a:tc>
                <a:tc>
                  <a:txBody>
                    <a:bodyPr/>
                    <a:lstStyle/>
                    <a:p>
                      <a:r>
                        <a:rPr lang="en-US" sz="1600" dirty="0" smtClean="0"/>
                        <a:t>8</a:t>
                      </a:r>
                      <a:endParaRPr lang="en-US" sz="1600" dirty="0"/>
                    </a:p>
                  </a:txBody>
                  <a:tcPr/>
                </a:tc>
              </a:tr>
              <a:tr h="370840">
                <a:tc>
                  <a:txBody>
                    <a:bodyPr/>
                    <a:lstStyle/>
                    <a:p>
                      <a:r>
                        <a:rPr lang="en-US" sz="1600" dirty="0" smtClean="0"/>
                        <a:t>Stacked Tote Set</a:t>
                      </a:r>
                      <a:endParaRPr lang="en-US" sz="1600" dirty="0"/>
                    </a:p>
                  </a:txBody>
                  <a:tcPr/>
                </a:tc>
                <a:tc>
                  <a:txBody>
                    <a:bodyPr/>
                    <a:lstStyle/>
                    <a:p>
                      <a:r>
                        <a:rPr lang="en-US" sz="1600" dirty="0" smtClean="0"/>
                        <a:t>20</a:t>
                      </a:r>
                      <a:endParaRPr lang="en-US" sz="1600" dirty="0"/>
                    </a:p>
                  </a:txBody>
                  <a:tcPr/>
                </a:tc>
              </a:tr>
            </a:tbl>
          </a:graphicData>
        </a:graphic>
      </p:graphicFrame>
      <p:graphicFrame>
        <p:nvGraphicFramePr>
          <p:cNvPr id="10" name="Content Placeholder 8"/>
          <p:cNvGraphicFramePr>
            <a:graphicFrameLocks/>
          </p:cNvGraphicFramePr>
          <p:nvPr/>
        </p:nvGraphicFramePr>
        <p:xfrm>
          <a:off x="457200" y="3429000"/>
          <a:ext cx="8229600" cy="2966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Scored Gray Tote</a:t>
                      </a:r>
                      <a:endParaRPr lang="en-US" sz="1600" dirty="0"/>
                    </a:p>
                  </a:txBody>
                  <a:tcPr/>
                </a:tc>
                <a:tc>
                  <a:txBody>
                    <a:bodyPr/>
                    <a:lstStyle/>
                    <a:p>
                      <a:r>
                        <a:rPr lang="en-US" sz="1600" dirty="0" smtClean="0"/>
                        <a:t>2 per tote</a:t>
                      </a:r>
                      <a:endParaRPr lang="en-US" sz="1600" dirty="0"/>
                    </a:p>
                  </a:txBody>
                  <a:tcPr/>
                </a:tc>
              </a:tr>
              <a:tr h="370840">
                <a:tc>
                  <a:txBody>
                    <a:bodyPr/>
                    <a:lstStyle/>
                    <a:p>
                      <a:r>
                        <a:rPr lang="en-US" sz="1600" dirty="0" smtClean="0"/>
                        <a:t>Scored Recycling Container</a:t>
                      </a:r>
                      <a:endParaRPr lang="en-US" sz="1600" dirty="0"/>
                    </a:p>
                  </a:txBody>
                  <a:tcPr/>
                </a:tc>
                <a:tc>
                  <a:txBody>
                    <a:bodyPr/>
                    <a:lstStyle/>
                    <a:p>
                      <a:r>
                        <a:rPr lang="en-US" sz="1600" dirty="0" smtClean="0"/>
                        <a:t>4 per level</a:t>
                      </a:r>
                      <a:endParaRPr lang="en-US" sz="1600" dirty="0"/>
                    </a:p>
                  </a:txBody>
                  <a:tcPr/>
                </a:tc>
              </a:tr>
              <a:tr h="370840">
                <a:tc>
                  <a:txBody>
                    <a:bodyPr/>
                    <a:lstStyle/>
                    <a:p>
                      <a:r>
                        <a:rPr lang="en-US" sz="1600" dirty="0" smtClean="0"/>
                        <a:t>Litter Scored in/on Recycling Container</a:t>
                      </a:r>
                      <a:endParaRPr lang="en-US" sz="1600" dirty="0"/>
                    </a:p>
                  </a:txBody>
                  <a:tcPr/>
                </a:tc>
                <a:tc>
                  <a:txBody>
                    <a:bodyPr/>
                    <a:lstStyle/>
                    <a:p>
                      <a:r>
                        <a:rPr lang="en-US" sz="1600" dirty="0" smtClean="0"/>
                        <a:t>6 per Recycling Container</a:t>
                      </a:r>
                      <a:endParaRPr lang="en-US" sz="1600" dirty="0"/>
                    </a:p>
                  </a:txBody>
                  <a:tcPr/>
                </a:tc>
              </a:tr>
              <a:tr h="370840">
                <a:tc>
                  <a:txBody>
                    <a:bodyPr/>
                    <a:lstStyle/>
                    <a:p>
                      <a:r>
                        <a:rPr lang="en-US" sz="1600" dirty="0" smtClean="0"/>
                        <a:t>Litter Scored in Landfill Zone</a:t>
                      </a:r>
                      <a:endParaRPr lang="en-US" sz="1600" dirty="0"/>
                    </a:p>
                  </a:txBody>
                  <a:tcPr/>
                </a:tc>
                <a:tc>
                  <a:txBody>
                    <a:bodyPr/>
                    <a:lstStyle/>
                    <a:p>
                      <a:r>
                        <a:rPr lang="en-US" sz="1600" dirty="0" smtClean="0"/>
                        <a:t>1 per Litter</a:t>
                      </a:r>
                      <a:endParaRPr lang="en-US" sz="1600" dirty="0"/>
                    </a:p>
                  </a:txBody>
                  <a:tcPr/>
                </a:tc>
              </a:tr>
              <a:tr h="370840">
                <a:tc>
                  <a:txBody>
                    <a:bodyPr/>
                    <a:lstStyle/>
                    <a:p>
                      <a:r>
                        <a:rPr lang="en-US" sz="1600" dirty="0" smtClean="0"/>
                        <a:t>Unprocessed Litter Bonus</a:t>
                      </a:r>
                      <a:endParaRPr lang="en-US" sz="1600" dirty="0"/>
                    </a:p>
                  </a:txBody>
                  <a:tcPr/>
                </a:tc>
                <a:tc>
                  <a:txBody>
                    <a:bodyPr/>
                    <a:lstStyle/>
                    <a:p>
                      <a:r>
                        <a:rPr lang="en-US" sz="1600" dirty="0" smtClean="0"/>
                        <a:t>4 per Litter</a:t>
                      </a:r>
                      <a:endParaRPr lang="en-US" sz="1600" dirty="0"/>
                    </a:p>
                  </a:txBody>
                  <a:tcPr/>
                </a:tc>
              </a:tr>
              <a:tr h="370840">
                <a:tc>
                  <a:txBody>
                    <a:bodyPr/>
                    <a:lstStyle/>
                    <a:p>
                      <a:r>
                        <a:rPr lang="en-US" sz="1600" dirty="0" smtClean="0"/>
                        <a:t>Coopertition Set (Qualification Only)</a:t>
                      </a:r>
                      <a:endParaRPr lang="en-US" sz="1600" dirty="0"/>
                    </a:p>
                  </a:txBody>
                  <a:tcPr/>
                </a:tc>
                <a:tc>
                  <a:txBody>
                    <a:bodyPr/>
                    <a:lstStyle/>
                    <a:p>
                      <a:r>
                        <a:rPr lang="en-US" sz="1600" dirty="0" smtClean="0"/>
                        <a:t>20 for each Alliance</a:t>
                      </a:r>
                      <a:endParaRPr lang="en-US" sz="1600" dirty="0"/>
                    </a:p>
                  </a:txBody>
                  <a:tcPr/>
                </a:tc>
              </a:tr>
              <a:tr h="370840">
                <a:tc>
                  <a:txBody>
                    <a:bodyPr/>
                    <a:lstStyle/>
                    <a:p>
                      <a:r>
                        <a:rPr lang="en-US" sz="1600" dirty="0" smtClean="0"/>
                        <a:t>Coopertition Stack (Qualification Only)</a:t>
                      </a:r>
                      <a:endParaRPr lang="en-US" sz="1600" dirty="0"/>
                    </a:p>
                  </a:txBody>
                  <a:tcPr/>
                </a:tc>
                <a:tc>
                  <a:txBody>
                    <a:bodyPr/>
                    <a:lstStyle/>
                    <a:p>
                      <a:r>
                        <a:rPr lang="en-US" sz="1600" dirty="0" smtClean="0"/>
                        <a:t>40 for each Alliance</a:t>
                      </a:r>
                      <a:endParaRPr lang="en-US" sz="1600" dirty="0"/>
                    </a:p>
                  </a:txBody>
                  <a:tcPr/>
                </a:tc>
              </a:tr>
            </a:tbl>
          </a:graphicData>
        </a:graphic>
      </p:graphicFrame>
      <p:sp>
        <p:nvSpPr>
          <p:cNvPr id="11" name="TextBox 10"/>
          <p:cNvSpPr txBox="1"/>
          <p:nvPr/>
        </p:nvSpPr>
        <p:spPr>
          <a:xfrm>
            <a:off x="3561218" y="990600"/>
            <a:ext cx="2001382" cy="369332"/>
          </a:xfrm>
          <a:prstGeom prst="rect">
            <a:avLst/>
          </a:prstGeom>
          <a:noFill/>
        </p:spPr>
        <p:txBody>
          <a:bodyPr wrap="none" rtlCol="0">
            <a:spAutoFit/>
          </a:bodyPr>
          <a:lstStyle/>
          <a:p>
            <a:r>
              <a:rPr lang="en-US" dirty="0" smtClean="0"/>
              <a:t>Auto Point Values</a:t>
            </a:r>
            <a:endParaRPr lang="en-US" dirty="0"/>
          </a:p>
        </p:txBody>
      </p:sp>
      <p:sp>
        <p:nvSpPr>
          <p:cNvPr id="12" name="TextBox 11"/>
          <p:cNvSpPr txBox="1"/>
          <p:nvPr/>
        </p:nvSpPr>
        <p:spPr>
          <a:xfrm>
            <a:off x="3508370" y="3048000"/>
            <a:ext cx="2206630" cy="369332"/>
          </a:xfrm>
          <a:prstGeom prst="rect">
            <a:avLst/>
          </a:prstGeom>
          <a:noFill/>
        </p:spPr>
        <p:txBody>
          <a:bodyPr wrap="none" rtlCol="0">
            <a:spAutoFit/>
          </a:bodyPr>
          <a:lstStyle/>
          <a:p>
            <a:r>
              <a:rPr lang="en-US" dirty="0" smtClean="0"/>
              <a:t>Teleop Point Values</a:t>
            </a:r>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9600" y="381000"/>
            <a:ext cx="2420984" cy="738664"/>
          </a:xfrm>
          <a:prstGeom prst="rect">
            <a:avLst/>
          </a:prstGeom>
        </p:spPr>
        <p:txBody>
          <a:bodyPr wrap="none">
            <a:spAutoFit/>
          </a:bodyPr>
          <a:lstStyle/>
          <a:p>
            <a:r>
              <a:rPr lang="en-US" sz="4200" dirty="0" smtClean="0">
                <a:solidFill>
                  <a:schemeClr val="tx2"/>
                </a:solidFill>
                <a:latin typeface="+mj-lt"/>
                <a:ea typeface="+mj-ea"/>
                <a:cs typeface="+mj-cs"/>
              </a:rPr>
              <a:t>The Arena</a:t>
            </a:r>
            <a:endParaRPr lang="en-US" sz="4200" dirty="0">
              <a:solidFill>
                <a:schemeClr val="tx2"/>
              </a:solidFill>
              <a:latin typeface="+mj-lt"/>
              <a:ea typeface="+mj-ea"/>
              <a:cs typeface="+mj-cs"/>
            </a:endParaRPr>
          </a:p>
        </p:txBody>
      </p:sp>
      <p:sp>
        <p:nvSpPr>
          <p:cNvPr id="17" name="Date Placeholder 16"/>
          <p:cNvSpPr>
            <a:spLocks noGrp="1"/>
          </p:cNvSpPr>
          <p:nvPr>
            <p:ph type="dt" sz="half" idx="10"/>
          </p:nvPr>
        </p:nvSpPr>
        <p:spPr/>
        <p:txBody>
          <a:bodyPr/>
          <a:lstStyle/>
          <a:p>
            <a:fld id="{69BFFBF8-7461-472E-B780-6AC4F7507A51}" type="datetime1">
              <a:rPr lang="en-US" altLang="en-US" smtClean="0"/>
              <a:t>1/4/2015</a:t>
            </a:fld>
            <a:endParaRPr lang="en-US" altLang="en-US" dirty="0"/>
          </a:p>
        </p:txBody>
      </p:sp>
      <p:sp>
        <p:nvSpPr>
          <p:cNvPr id="19" name="Slide Number Placeholder 18"/>
          <p:cNvSpPr>
            <a:spLocks noGrp="1"/>
          </p:cNvSpPr>
          <p:nvPr>
            <p:ph type="sldNum" sz="quarter" idx="12"/>
          </p:nvPr>
        </p:nvSpPr>
        <p:spPr/>
        <p:txBody>
          <a:bodyPr/>
          <a:lstStyle/>
          <a:p>
            <a:fld id="{ACF85632-8646-43BF-B8FC-9A3184D44DF3}" type="slidenum">
              <a:rPr lang="en-US" altLang="en-US" smtClean="0"/>
              <a:pPr/>
              <a:t>14</a:t>
            </a:fld>
            <a:endParaRPr lang="en-US" altLang="en-US" dirty="0"/>
          </a:p>
        </p:txBody>
      </p:sp>
      <p:pic>
        <p:nvPicPr>
          <p:cNvPr id="3074" name="Picture 2"/>
          <p:cNvPicPr>
            <a:picLocks noChangeAspect="1" noChangeArrowheads="1"/>
          </p:cNvPicPr>
          <p:nvPr/>
        </p:nvPicPr>
        <p:blipFill>
          <a:blip r:embed="rId3" cstate="print"/>
          <a:srcRect/>
          <a:stretch>
            <a:fillRect/>
          </a:stretch>
        </p:blipFill>
        <p:spPr bwMode="auto">
          <a:xfrm>
            <a:off x="609600" y="1600200"/>
            <a:ext cx="8134350" cy="386037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81000"/>
            <a:ext cx="3124573" cy="738664"/>
          </a:xfrm>
          <a:prstGeom prst="rect">
            <a:avLst/>
          </a:prstGeom>
        </p:spPr>
        <p:txBody>
          <a:bodyPr wrap="none">
            <a:spAutoFit/>
          </a:bodyPr>
          <a:lstStyle/>
          <a:p>
            <a:r>
              <a:rPr lang="en-US" sz="4200" dirty="0" smtClean="0">
                <a:solidFill>
                  <a:schemeClr val="tx2"/>
                </a:solidFill>
                <a:latin typeface="+mj-lt"/>
                <a:ea typeface="+mj-ea"/>
                <a:cs typeface="+mj-cs"/>
              </a:rPr>
              <a:t>Alliance Zone</a:t>
            </a:r>
            <a:endParaRPr lang="en-US" sz="4200" dirty="0">
              <a:solidFill>
                <a:schemeClr val="tx2"/>
              </a:solidFill>
              <a:latin typeface="+mj-lt"/>
              <a:ea typeface="+mj-ea"/>
              <a:cs typeface="+mj-cs"/>
            </a:endParaRPr>
          </a:p>
        </p:txBody>
      </p:sp>
      <p:sp>
        <p:nvSpPr>
          <p:cNvPr id="7" name="Date Placeholder 6"/>
          <p:cNvSpPr>
            <a:spLocks noGrp="1"/>
          </p:cNvSpPr>
          <p:nvPr>
            <p:ph type="dt" sz="half" idx="10"/>
          </p:nvPr>
        </p:nvSpPr>
        <p:spPr/>
        <p:txBody>
          <a:bodyPr/>
          <a:lstStyle/>
          <a:p>
            <a:fld id="{729AC8EA-F73A-4965-A5F9-09445A868923}" type="datetime1">
              <a:rPr lang="en-US" altLang="en-US" smtClean="0"/>
              <a:t>1/4/2015</a:t>
            </a:fld>
            <a:endParaRPr lang="en-US" altLang="en-US" dirty="0"/>
          </a:p>
        </p:txBody>
      </p:sp>
      <p:sp>
        <p:nvSpPr>
          <p:cNvPr id="8" name="Slide Number Placeholder 7"/>
          <p:cNvSpPr>
            <a:spLocks noGrp="1"/>
          </p:cNvSpPr>
          <p:nvPr>
            <p:ph type="sldNum" sz="quarter" idx="12"/>
          </p:nvPr>
        </p:nvSpPr>
        <p:spPr/>
        <p:txBody>
          <a:bodyPr/>
          <a:lstStyle/>
          <a:p>
            <a:fld id="{ACF85632-8646-43BF-B8FC-9A3184D44DF3}" type="slidenum">
              <a:rPr lang="en-US" altLang="en-US" smtClean="0"/>
              <a:pPr/>
              <a:t>15</a:t>
            </a:fld>
            <a:endParaRPr lang="en-US" altLang="en-US" dirty="0"/>
          </a:p>
        </p:txBody>
      </p:sp>
      <p:pic>
        <p:nvPicPr>
          <p:cNvPr id="5122" name="Picture 2"/>
          <p:cNvPicPr>
            <a:picLocks noChangeAspect="1" noChangeArrowheads="1"/>
          </p:cNvPicPr>
          <p:nvPr/>
        </p:nvPicPr>
        <p:blipFill>
          <a:blip r:embed="rId3" cstate="print"/>
          <a:srcRect/>
          <a:stretch>
            <a:fillRect/>
          </a:stretch>
        </p:blipFill>
        <p:spPr bwMode="auto">
          <a:xfrm>
            <a:off x="457200" y="1524000"/>
            <a:ext cx="8362950" cy="4224081"/>
          </a:xfrm>
          <a:prstGeom prst="rect">
            <a:avLst/>
          </a:prstGeom>
          <a:noFill/>
          <a:ln w="9525">
            <a:noFill/>
            <a:miter lim="800000"/>
            <a:headEnd/>
            <a:tailEnd/>
          </a:ln>
        </p:spPr>
      </p:pic>
      <p:sp>
        <p:nvSpPr>
          <p:cNvPr id="20" name="TextBox 19"/>
          <p:cNvSpPr txBox="1"/>
          <p:nvPr/>
        </p:nvSpPr>
        <p:spPr>
          <a:xfrm>
            <a:off x="2362200" y="1143000"/>
            <a:ext cx="1496948" cy="369332"/>
          </a:xfrm>
          <a:prstGeom prst="rect">
            <a:avLst/>
          </a:prstGeom>
          <a:noFill/>
        </p:spPr>
        <p:txBody>
          <a:bodyPr wrap="none" rtlCol="0">
            <a:spAutoFit/>
          </a:bodyPr>
          <a:lstStyle/>
          <a:p>
            <a:r>
              <a:rPr lang="en-US" dirty="0" smtClean="0"/>
              <a:t>Alliance Wall</a:t>
            </a:r>
            <a:endParaRPr lang="en-US" dirty="0"/>
          </a:p>
        </p:txBody>
      </p:sp>
      <p:sp>
        <p:nvSpPr>
          <p:cNvPr id="21" name="TextBox 20"/>
          <p:cNvSpPr txBox="1"/>
          <p:nvPr/>
        </p:nvSpPr>
        <p:spPr>
          <a:xfrm>
            <a:off x="381000" y="1676400"/>
            <a:ext cx="2005677" cy="369332"/>
          </a:xfrm>
          <a:prstGeom prst="rect">
            <a:avLst/>
          </a:prstGeom>
          <a:noFill/>
        </p:spPr>
        <p:txBody>
          <a:bodyPr wrap="none" rtlCol="0">
            <a:spAutoFit/>
          </a:bodyPr>
          <a:lstStyle/>
          <a:p>
            <a:r>
              <a:rPr lang="en-US" dirty="0" smtClean="0"/>
              <a:t>Scoring Platforms</a:t>
            </a:r>
            <a:endParaRPr lang="en-US" dirty="0"/>
          </a:p>
        </p:txBody>
      </p:sp>
      <p:cxnSp>
        <p:nvCxnSpPr>
          <p:cNvPr id="24" name="Straight Arrow Connector 23"/>
          <p:cNvCxnSpPr>
            <a:stCxn id="20" idx="2"/>
          </p:cNvCxnSpPr>
          <p:nvPr/>
        </p:nvCxnSpPr>
        <p:spPr>
          <a:xfrm>
            <a:off x="3110674" y="1512332"/>
            <a:ext cx="775526" cy="3164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19200" y="2057400"/>
            <a:ext cx="838200" cy="1143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19200" y="2057400"/>
            <a:ext cx="1219200" cy="2514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58000" y="4800600"/>
            <a:ext cx="1133644" cy="369332"/>
          </a:xfrm>
          <a:prstGeom prst="rect">
            <a:avLst/>
          </a:prstGeom>
          <a:noFill/>
        </p:spPr>
        <p:txBody>
          <a:bodyPr wrap="none" rtlCol="0">
            <a:spAutoFit/>
          </a:bodyPr>
          <a:lstStyle/>
          <a:p>
            <a:r>
              <a:rPr lang="en-US" dirty="0" smtClean="0"/>
              <a:t>Backstop</a:t>
            </a:r>
            <a:endParaRPr lang="en-US" dirty="0"/>
          </a:p>
        </p:txBody>
      </p:sp>
      <p:cxnSp>
        <p:nvCxnSpPr>
          <p:cNvPr id="30" name="Straight Arrow Connector 29"/>
          <p:cNvCxnSpPr>
            <a:stCxn id="29" idx="1"/>
          </p:cNvCxnSpPr>
          <p:nvPr/>
        </p:nvCxnSpPr>
        <p:spPr>
          <a:xfrm flipH="1" flipV="1">
            <a:off x="2286000" y="2438400"/>
            <a:ext cx="4572000" cy="25468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1"/>
          </p:cNvCxnSpPr>
          <p:nvPr/>
        </p:nvCxnSpPr>
        <p:spPr>
          <a:xfrm flipH="1" flipV="1">
            <a:off x="4724400" y="4419600"/>
            <a:ext cx="2133600" cy="565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4800" y="2743200"/>
            <a:ext cx="659155" cy="369332"/>
          </a:xfrm>
          <a:prstGeom prst="rect">
            <a:avLst/>
          </a:prstGeom>
          <a:noFill/>
        </p:spPr>
        <p:txBody>
          <a:bodyPr wrap="none" rtlCol="0">
            <a:spAutoFit/>
          </a:bodyPr>
          <a:lstStyle/>
          <a:p>
            <a:r>
              <a:rPr lang="en-US" dirty="0" smtClean="0"/>
              <a:t>Step</a:t>
            </a:r>
            <a:endParaRPr lang="en-US" dirty="0"/>
          </a:p>
        </p:txBody>
      </p:sp>
      <p:cxnSp>
        <p:nvCxnSpPr>
          <p:cNvPr id="37" name="Straight Arrow Connector 36"/>
          <p:cNvCxnSpPr/>
          <p:nvPr/>
        </p:nvCxnSpPr>
        <p:spPr>
          <a:xfrm>
            <a:off x="609600" y="3048000"/>
            <a:ext cx="990600" cy="2133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05400" y="5715000"/>
            <a:ext cx="1210588" cy="369332"/>
          </a:xfrm>
          <a:prstGeom prst="rect">
            <a:avLst/>
          </a:prstGeom>
          <a:noFill/>
        </p:spPr>
        <p:txBody>
          <a:bodyPr wrap="none" rtlCol="0">
            <a:spAutoFit/>
          </a:bodyPr>
          <a:lstStyle/>
          <a:p>
            <a:r>
              <a:rPr lang="en-US" dirty="0" smtClean="0"/>
              <a:t>Landmark</a:t>
            </a:r>
            <a:endParaRPr lang="en-US" dirty="0"/>
          </a:p>
        </p:txBody>
      </p:sp>
      <p:cxnSp>
        <p:nvCxnSpPr>
          <p:cNvPr id="42" name="Straight Arrow Connector 41"/>
          <p:cNvCxnSpPr/>
          <p:nvPr/>
        </p:nvCxnSpPr>
        <p:spPr>
          <a:xfrm flipH="1" flipV="1">
            <a:off x="3429000" y="4419600"/>
            <a:ext cx="1676400" cy="1480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Scoring Platforms</a:t>
            </a:r>
            <a:endParaRPr lang="en-US" dirty="0"/>
          </a:p>
        </p:txBody>
      </p:sp>
      <p:sp>
        <p:nvSpPr>
          <p:cNvPr id="23" name="Date Placeholder 22"/>
          <p:cNvSpPr>
            <a:spLocks noGrp="1"/>
          </p:cNvSpPr>
          <p:nvPr>
            <p:ph type="dt" sz="half" idx="10"/>
          </p:nvPr>
        </p:nvSpPr>
        <p:spPr/>
        <p:txBody>
          <a:bodyPr/>
          <a:lstStyle/>
          <a:p>
            <a:fld id="{934CFC56-91BA-448A-87FD-D1AF625A4343}" type="datetime1">
              <a:rPr lang="en-US" altLang="en-US" smtClean="0"/>
              <a:t>1/4/2015</a:t>
            </a:fld>
            <a:endParaRPr lang="en-US" altLang="en-US" dirty="0"/>
          </a:p>
        </p:txBody>
      </p:sp>
      <p:sp>
        <p:nvSpPr>
          <p:cNvPr id="24" name="Slide Number Placeholder 23"/>
          <p:cNvSpPr>
            <a:spLocks noGrp="1"/>
          </p:cNvSpPr>
          <p:nvPr>
            <p:ph type="sldNum" sz="quarter" idx="12"/>
          </p:nvPr>
        </p:nvSpPr>
        <p:spPr/>
        <p:txBody>
          <a:bodyPr/>
          <a:lstStyle/>
          <a:p>
            <a:fld id="{8B04BB11-4C70-4C15-B2A9-9C87A982EBE8}" type="slidenum">
              <a:rPr lang="en-US" altLang="en-US" smtClean="0"/>
              <a:pPr/>
              <a:t>16</a:t>
            </a:fld>
            <a:endParaRPr lang="en-US" altLang="en-US" dirty="0"/>
          </a:p>
        </p:txBody>
      </p:sp>
      <p:pic>
        <p:nvPicPr>
          <p:cNvPr id="2" name="Picture 2"/>
          <p:cNvPicPr>
            <a:picLocks noChangeAspect="1" noChangeArrowheads="1"/>
          </p:cNvPicPr>
          <p:nvPr/>
        </p:nvPicPr>
        <p:blipFill>
          <a:blip r:embed="rId3" cstate="print"/>
          <a:srcRect/>
          <a:stretch>
            <a:fillRect/>
          </a:stretch>
        </p:blipFill>
        <p:spPr bwMode="auto">
          <a:xfrm>
            <a:off x="381000" y="1600200"/>
            <a:ext cx="5105400" cy="127201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624696" y="1600200"/>
            <a:ext cx="3374481" cy="12954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819400" y="3886200"/>
            <a:ext cx="4024313" cy="209710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Backstop and Step</a:t>
            </a:r>
            <a:endParaRPr lang="en-US" dirty="0"/>
          </a:p>
        </p:txBody>
      </p:sp>
      <p:sp>
        <p:nvSpPr>
          <p:cNvPr id="12" name="Date Placeholder 11"/>
          <p:cNvSpPr>
            <a:spLocks noGrp="1"/>
          </p:cNvSpPr>
          <p:nvPr>
            <p:ph type="dt" sz="half" idx="10"/>
          </p:nvPr>
        </p:nvSpPr>
        <p:spPr/>
        <p:txBody>
          <a:bodyPr/>
          <a:lstStyle/>
          <a:p>
            <a:fld id="{C7418988-139E-4FF1-B8A3-3AECD2D78CCA}" type="datetime1">
              <a:rPr lang="en-US" altLang="en-US" smtClean="0"/>
              <a:t>1/4/2015</a:t>
            </a:fld>
            <a:endParaRPr lang="en-US" altLang="en-US" dirty="0"/>
          </a:p>
        </p:txBody>
      </p:sp>
      <p:sp>
        <p:nvSpPr>
          <p:cNvPr id="13" name="Slide Number Placeholder 12"/>
          <p:cNvSpPr>
            <a:spLocks noGrp="1"/>
          </p:cNvSpPr>
          <p:nvPr>
            <p:ph type="sldNum" sz="quarter" idx="12"/>
          </p:nvPr>
        </p:nvSpPr>
        <p:spPr/>
        <p:txBody>
          <a:bodyPr/>
          <a:lstStyle/>
          <a:p>
            <a:fld id="{8B04BB11-4C70-4C15-B2A9-9C87A982EBE8}" type="slidenum">
              <a:rPr lang="en-US" altLang="en-US" smtClean="0"/>
              <a:pPr/>
              <a:t>17</a:t>
            </a:fld>
            <a:endParaRPr lang="en-US" altLang="en-US" dirty="0"/>
          </a:p>
        </p:txBody>
      </p:sp>
      <p:pic>
        <p:nvPicPr>
          <p:cNvPr id="6146" name="Picture 2"/>
          <p:cNvPicPr>
            <a:picLocks noChangeAspect="1" noChangeArrowheads="1"/>
          </p:cNvPicPr>
          <p:nvPr/>
        </p:nvPicPr>
        <p:blipFill>
          <a:blip r:embed="rId3" cstate="print"/>
          <a:srcRect/>
          <a:stretch>
            <a:fillRect/>
          </a:stretch>
        </p:blipFill>
        <p:spPr bwMode="auto">
          <a:xfrm>
            <a:off x="609600" y="1143000"/>
            <a:ext cx="2459570" cy="3657600"/>
          </a:xfrm>
          <a:prstGeom prst="rect">
            <a:avLst/>
          </a:prstGeom>
          <a:noFill/>
          <a:ln w="9525">
            <a:noFill/>
            <a:miter lim="800000"/>
            <a:headEnd/>
            <a:tailEnd/>
          </a:ln>
        </p:spPr>
      </p:pic>
      <p:sp>
        <p:nvSpPr>
          <p:cNvPr id="25" name="TextBox 24"/>
          <p:cNvSpPr txBox="1"/>
          <p:nvPr/>
        </p:nvSpPr>
        <p:spPr>
          <a:xfrm>
            <a:off x="0" y="4876800"/>
            <a:ext cx="4267200" cy="1200329"/>
          </a:xfrm>
          <a:prstGeom prst="rect">
            <a:avLst/>
          </a:prstGeom>
          <a:noFill/>
        </p:spPr>
        <p:txBody>
          <a:bodyPr wrap="square" rtlCol="0">
            <a:spAutoFit/>
          </a:bodyPr>
          <a:lstStyle/>
          <a:p>
            <a:pPr algn="ctr"/>
            <a:r>
              <a:rPr lang="en-US" dirty="0" smtClean="0"/>
              <a:t>Backstop meant to prevent Totes and Recycling Containers from falling outside of field.</a:t>
            </a:r>
          </a:p>
          <a:p>
            <a:pPr algn="ctr"/>
            <a:r>
              <a:rPr lang="en-US" dirty="0" smtClean="0"/>
              <a:t>Graduated markings help in scoring.</a:t>
            </a:r>
            <a:endParaRPr lang="en-US" dirty="0"/>
          </a:p>
        </p:txBody>
      </p:sp>
      <p:pic>
        <p:nvPicPr>
          <p:cNvPr id="6147" name="Picture 3"/>
          <p:cNvPicPr>
            <a:picLocks noChangeAspect="1" noChangeArrowheads="1"/>
          </p:cNvPicPr>
          <p:nvPr/>
        </p:nvPicPr>
        <p:blipFill>
          <a:blip r:embed="rId4" cstate="print"/>
          <a:srcRect/>
          <a:stretch>
            <a:fillRect/>
          </a:stretch>
        </p:blipFill>
        <p:spPr bwMode="auto">
          <a:xfrm>
            <a:off x="4114800" y="1371600"/>
            <a:ext cx="4669729" cy="1600200"/>
          </a:xfrm>
          <a:prstGeom prst="rect">
            <a:avLst/>
          </a:prstGeom>
          <a:noFill/>
          <a:ln w="9525">
            <a:noFill/>
            <a:miter lim="800000"/>
            <a:headEnd/>
            <a:tailEnd/>
          </a:ln>
        </p:spPr>
      </p:pic>
      <p:sp>
        <p:nvSpPr>
          <p:cNvPr id="26" name="TextBox 25"/>
          <p:cNvSpPr txBox="1"/>
          <p:nvPr/>
        </p:nvSpPr>
        <p:spPr>
          <a:xfrm>
            <a:off x="3962400" y="3124200"/>
            <a:ext cx="4267200" cy="1200329"/>
          </a:xfrm>
          <a:prstGeom prst="rect">
            <a:avLst/>
          </a:prstGeom>
          <a:noFill/>
        </p:spPr>
        <p:txBody>
          <a:bodyPr wrap="square" rtlCol="0">
            <a:spAutoFit/>
          </a:bodyPr>
          <a:lstStyle/>
          <a:p>
            <a:pPr algn="ctr"/>
            <a:r>
              <a:rPr lang="en-US" dirty="0" smtClean="0"/>
              <a:t>Step is a wooden platform that bisects the Field.</a:t>
            </a:r>
          </a:p>
          <a:p>
            <a:pPr algn="ctr"/>
            <a:r>
              <a:rPr lang="en-US" dirty="0" smtClean="0"/>
              <a:t>Lip helps prevent Totes from being pushed off the Step too easily.</a:t>
            </a:r>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Zone Markings</a:t>
            </a:r>
            <a:endParaRPr lang="en-US" dirty="0"/>
          </a:p>
        </p:txBody>
      </p:sp>
      <p:sp>
        <p:nvSpPr>
          <p:cNvPr id="12" name="Date Placeholder 11"/>
          <p:cNvSpPr>
            <a:spLocks noGrp="1"/>
          </p:cNvSpPr>
          <p:nvPr>
            <p:ph type="dt" sz="half" idx="10"/>
          </p:nvPr>
        </p:nvSpPr>
        <p:spPr/>
        <p:txBody>
          <a:bodyPr/>
          <a:lstStyle/>
          <a:p>
            <a:fld id="{9926FF04-BBF7-4D38-9150-F80044940DCA}" type="datetime1">
              <a:rPr lang="en-US" altLang="en-US" smtClean="0"/>
              <a:t>1/4/2015</a:t>
            </a:fld>
            <a:endParaRPr lang="en-US" altLang="en-US" dirty="0"/>
          </a:p>
        </p:txBody>
      </p:sp>
      <p:sp>
        <p:nvSpPr>
          <p:cNvPr id="13" name="Slide Number Placeholder 12"/>
          <p:cNvSpPr>
            <a:spLocks noGrp="1"/>
          </p:cNvSpPr>
          <p:nvPr>
            <p:ph type="sldNum" sz="quarter" idx="12"/>
          </p:nvPr>
        </p:nvSpPr>
        <p:spPr/>
        <p:txBody>
          <a:bodyPr/>
          <a:lstStyle/>
          <a:p>
            <a:fld id="{8B04BB11-4C70-4C15-B2A9-9C87A982EBE8}" type="slidenum">
              <a:rPr lang="en-US" altLang="en-US" smtClean="0"/>
              <a:pPr/>
              <a:t>18</a:t>
            </a:fld>
            <a:endParaRPr lang="en-US" altLang="en-US" dirty="0"/>
          </a:p>
        </p:txBody>
      </p:sp>
      <p:pic>
        <p:nvPicPr>
          <p:cNvPr id="7170" name="Picture 2"/>
          <p:cNvPicPr>
            <a:picLocks noChangeAspect="1" noChangeArrowheads="1"/>
          </p:cNvPicPr>
          <p:nvPr/>
        </p:nvPicPr>
        <p:blipFill>
          <a:blip r:embed="rId3" cstate="print"/>
          <a:srcRect/>
          <a:stretch>
            <a:fillRect/>
          </a:stretch>
        </p:blipFill>
        <p:spPr bwMode="auto">
          <a:xfrm>
            <a:off x="381000" y="990600"/>
            <a:ext cx="6162989" cy="30480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791200" y="3886200"/>
            <a:ext cx="2828925" cy="2149861"/>
          </a:xfrm>
          <a:prstGeom prst="rect">
            <a:avLst/>
          </a:prstGeom>
          <a:noFill/>
          <a:ln w="9525">
            <a:noFill/>
            <a:miter lim="800000"/>
            <a:headEnd/>
            <a:tailEnd/>
          </a:ln>
        </p:spPr>
      </p:pic>
      <p:sp>
        <p:nvSpPr>
          <p:cNvPr id="35" name="TextBox 34"/>
          <p:cNvSpPr txBox="1"/>
          <p:nvPr/>
        </p:nvSpPr>
        <p:spPr>
          <a:xfrm>
            <a:off x="990600" y="4572000"/>
            <a:ext cx="4343400" cy="615553"/>
          </a:xfrm>
          <a:prstGeom prst="rect">
            <a:avLst/>
          </a:prstGeom>
          <a:noFill/>
        </p:spPr>
        <p:txBody>
          <a:bodyPr wrap="square" rtlCol="0">
            <a:spAutoFit/>
          </a:bodyPr>
          <a:lstStyle/>
          <a:p>
            <a:r>
              <a:rPr lang="en-US" dirty="0" smtClean="0"/>
              <a:t>Landmark Location:</a:t>
            </a:r>
          </a:p>
          <a:p>
            <a:r>
              <a:rPr lang="en-US" sz="1600" dirty="0" smtClean="0"/>
              <a:t>Used in coordinating game play strategy only</a:t>
            </a:r>
          </a:p>
        </p:txBody>
      </p:sp>
      <p:cxnSp>
        <p:nvCxnSpPr>
          <p:cNvPr id="36" name="Straight Arrow Connector 35"/>
          <p:cNvCxnSpPr/>
          <p:nvPr/>
        </p:nvCxnSpPr>
        <p:spPr>
          <a:xfrm>
            <a:off x="5257800" y="5029200"/>
            <a:ext cx="11430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Alliance Stations</a:t>
            </a:r>
            <a:endParaRPr lang="en-US" dirty="0"/>
          </a:p>
        </p:txBody>
      </p:sp>
      <p:sp>
        <p:nvSpPr>
          <p:cNvPr id="23" name="Date Placeholder 22"/>
          <p:cNvSpPr>
            <a:spLocks noGrp="1"/>
          </p:cNvSpPr>
          <p:nvPr>
            <p:ph type="dt" sz="half" idx="10"/>
          </p:nvPr>
        </p:nvSpPr>
        <p:spPr/>
        <p:txBody>
          <a:bodyPr/>
          <a:lstStyle/>
          <a:p>
            <a:fld id="{171C0068-C8BB-438A-AAF9-E48D68484A0D}" type="datetime1">
              <a:rPr lang="en-US" altLang="en-US" smtClean="0"/>
              <a:t>1/4/2015</a:t>
            </a:fld>
            <a:endParaRPr lang="en-US" altLang="en-US" dirty="0"/>
          </a:p>
        </p:txBody>
      </p:sp>
      <p:sp>
        <p:nvSpPr>
          <p:cNvPr id="24" name="Slide Number Placeholder 23"/>
          <p:cNvSpPr>
            <a:spLocks noGrp="1"/>
          </p:cNvSpPr>
          <p:nvPr>
            <p:ph type="sldNum" sz="quarter" idx="12"/>
          </p:nvPr>
        </p:nvSpPr>
        <p:spPr/>
        <p:txBody>
          <a:bodyPr/>
          <a:lstStyle/>
          <a:p>
            <a:fld id="{8B04BB11-4C70-4C15-B2A9-9C87A982EBE8}" type="slidenum">
              <a:rPr lang="en-US" altLang="en-US" smtClean="0"/>
              <a:pPr/>
              <a:t>19</a:t>
            </a:fld>
            <a:endParaRPr lang="en-US" altLang="en-US" dirty="0"/>
          </a:p>
        </p:txBody>
      </p:sp>
      <p:sp>
        <p:nvSpPr>
          <p:cNvPr id="7" name="TextBox 6"/>
          <p:cNvSpPr txBox="1"/>
          <p:nvPr/>
        </p:nvSpPr>
        <p:spPr>
          <a:xfrm>
            <a:off x="0" y="4267200"/>
            <a:ext cx="2209800" cy="369332"/>
          </a:xfrm>
          <a:prstGeom prst="rect">
            <a:avLst/>
          </a:prstGeom>
          <a:noFill/>
        </p:spPr>
        <p:txBody>
          <a:bodyPr wrap="square" rtlCol="0">
            <a:spAutoFit/>
          </a:bodyPr>
          <a:lstStyle/>
          <a:p>
            <a:r>
              <a:rPr lang="en-US" dirty="0" smtClean="0"/>
              <a:t>Bin containing Litter</a:t>
            </a:r>
            <a:endParaRPr lang="en-US" sz="1600" dirty="0" smtClean="0"/>
          </a:p>
        </p:txBody>
      </p:sp>
      <p:cxnSp>
        <p:nvCxnSpPr>
          <p:cNvPr id="8" name="Straight Arrow Connector 7"/>
          <p:cNvCxnSpPr/>
          <p:nvPr/>
        </p:nvCxnSpPr>
        <p:spPr>
          <a:xfrm flipV="1">
            <a:off x="1219200" y="2667000"/>
            <a:ext cx="7239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cstate="print"/>
          <a:srcRect/>
          <a:stretch>
            <a:fillRect/>
          </a:stretch>
        </p:blipFill>
        <p:spPr bwMode="auto">
          <a:xfrm>
            <a:off x="1981200" y="1066800"/>
            <a:ext cx="6832600" cy="2971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Game Overview</a:t>
            </a:r>
            <a:endParaRPr lang="en-US" dirty="0"/>
          </a:p>
        </p:txBody>
      </p:sp>
      <p:sp>
        <p:nvSpPr>
          <p:cNvPr id="81923" name="Rectangle 3"/>
          <p:cNvSpPr>
            <a:spLocks noGrp="1" noChangeArrowheads="1"/>
          </p:cNvSpPr>
          <p:nvPr>
            <p:ph type="body" idx="1"/>
          </p:nvPr>
        </p:nvSpPr>
        <p:spPr>
          <a:xfrm>
            <a:off x="381000" y="1219200"/>
            <a:ext cx="8763000" cy="4530725"/>
          </a:xfrm>
        </p:spPr>
        <p:txBody>
          <a:bodyPr/>
          <a:lstStyle/>
          <a:p>
            <a:pPr marL="234950" indent="-234950"/>
            <a:r>
              <a:rPr lang="en-US" sz="2400" dirty="0" smtClean="0">
                <a:latin typeface="Arial" pitchFamily="34" charset="0"/>
                <a:cs typeface="Arial" pitchFamily="34" charset="0"/>
              </a:rPr>
              <a:t>Recycle Rush is a recycling-themed game.</a:t>
            </a:r>
            <a:endParaRPr lang="en-US" sz="2400" dirty="0">
              <a:latin typeface="Arial" pitchFamily="34" charset="0"/>
              <a:cs typeface="Arial" pitchFamily="34" charset="0"/>
            </a:endParaRPr>
          </a:p>
          <a:p>
            <a:pPr marL="234950" indent="-234950"/>
            <a:r>
              <a:rPr lang="en-US" sz="2400" dirty="0">
                <a:latin typeface="Arial" pitchFamily="34" charset="0"/>
                <a:cs typeface="Arial" pitchFamily="34" charset="0"/>
              </a:rPr>
              <a:t>Two 3-team </a:t>
            </a:r>
            <a:r>
              <a:rPr lang="en-US" sz="2400" dirty="0" smtClean="0">
                <a:latin typeface="Arial" pitchFamily="34" charset="0"/>
                <a:cs typeface="Arial" pitchFamily="34" charset="0"/>
              </a:rPr>
              <a:t>alliances compete simultaneously in </a:t>
            </a:r>
            <a:r>
              <a:rPr lang="en-US" sz="2400" dirty="0">
                <a:latin typeface="Arial" pitchFamily="34" charset="0"/>
                <a:cs typeface="Arial" pitchFamily="34" charset="0"/>
              </a:rPr>
              <a:t>each MATCH</a:t>
            </a:r>
            <a:r>
              <a:rPr lang="en-US" sz="2400" dirty="0" smtClean="0">
                <a:latin typeface="Arial" pitchFamily="34" charset="0"/>
                <a:cs typeface="Arial" pitchFamily="34" charset="0"/>
              </a:rPr>
              <a:t>.</a:t>
            </a:r>
          </a:p>
          <a:p>
            <a:pPr marL="234950" indent="-234950"/>
            <a:r>
              <a:rPr lang="en-US" sz="2400" dirty="0" smtClean="0">
                <a:latin typeface="Arial" pitchFamily="34" charset="0"/>
                <a:cs typeface="Arial" pitchFamily="34" charset="0"/>
              </a:rPr>
              <a:t>Points scored by stacking Totes on Scoring Platforms, capping those stacks with Recycling containers, and properly disposing of Litter.</a:t>
            </a:r>
          </a:p>
          <a:p>
            <a:pPr marL="234950" indent="-234950"/>
            <a:r>
              <a:rPr lang="en-US" sz="2400" dirty="0" smtClean="0">
                <a:latin typeface="Arial" pitchFamily="34" charset="0"/>
                <a:cs typeface="Arial" pitchFamily="34" charset="0"/>
              </a:rPr>
              <a:t>In keeping with theme, all scoring elements are reusable or recyclable at end of season.   </a:t>
            </a:r>
            <a:endParaRPr lang="en-US" sz="2400" dirty="0">
              <a:latin typeface="Arial" pitchFamily="34" charset="0"/>
              <a:cs typeface="Arial" pitchFamily="34" charset="0"/>
            </a:endParaRPr>
          </a:p>
          <a:p>
            <a:pPr marL="234950" indent="-234950"/>
            <a:r>
              <a:rPr lang="en-US" sz="2400" dirty="0">
                <a:latin typeface="Arial" pitchFamily="34" charset="0"/>
                <a:cs typeface="Arial" pitchFamily="34" charset="0"/>
              </a:rPr>
              <a:t>Object is to </a:t>
            </a:r>
            <a:r>
              <a:rPr lang="en-US" sz="2400" dirty="0" smtClean="0">
                <a:latin typeface="Arial" pitchFamily="34" charset="0"/>
                <a:cs typeface="Arial" pitchFamily="34" charset="0"/>
              </a:rPr>
              <a:t>score as much as possible during a 2 minutes and 30 second match.</a:t>
            </a:r>
          </a:p>
        </p:txBody>
      </p:sp>
      <p:sp>
        <p:nvSpPr>
          <p:cNvPr id="4" name="Date Placeholder 3"/>
          <p:cNvSpPr>
            <a:spLocks noGrp="1"/>
          </p:cNvSpPr>
          <p:nvPr>
            <p:ph type="dt" sz="half" idx="10"/>
          </p:nvPr>
        </p:nvSpPr>
        <p:spPr/>
        <p:txBody>
          <a:bodyPr/>
          <a:lstStyle/>
          <a:p>
            <a:fld id="{54CE559C-1830-476F-883C-746FC08B163A}"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2</a:t>
            </a:fld>
            <a:endParaRPr lang="en-US" altLang="en-US" dirty="0"/>
          </a:p>
        </p:txBody>
      </p:sp>
      <p:pic>
        <p:nvPicPr>
          <p:cNvPr id="6" name="Picture 4"/>
          <p:cNvPicPr>
            <a:picLocks noChangeAspect="1" noChangeArrowheads="1"/>
          </p:cNvPicPr>
          <p:nvPr/>
        </p:nvPicPr>
        <p:blipFill>
          <a:blip r:embed="rId3" cstate="print"/>
          <a:srcRect/>
          <a:stretch>
            <a:fillRect/>
          </a:stretch>
        </p:blipFill>
        <p:spPr bwMode="auto">
          <a:xfrm>
            <a:off x="6248400" y="4991100"/>
            <a:ext cx="2152650" cy="10763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Human Player Zone</a:t>
            </a:r>
            <a:endParaRPr lang="en-US" dirty="0"/>
          </a:p>
        </p:txBody>
      </p:sp>
      <p:sp>
        <p:nvSpPr>
          <p:cNvPr id="23" name="Date Placeholder 22"/>
          <p:cNvSpPr>
            <a:spLocks noGrp="1"/>
          </p:cNvSpPr>
          <p:nvPr>
            <p:ph type="dt" sz="half" idx="10"/>
          </p:nvPr>
        </p:nvSpPr>
        <p:spPr/>
        <p:txBody>
          <a:bodyPr/>
          <a:lstStyle/>
          <a:p>
            <a:fld id="{160EE3B5-5A7F-4EEA-8FA8-3C04042BF963}" type="datetime1">
              <a:rPr lang="en-US" altLang="en-US" smtClean="0"/>
              <a:t>1/4/2015</a:t>
            </a:fld>
            <a:endParaRPr lang="en-US" altLang="en-US" dirty="0"/>
          </a:p>
        </p:txBody>
      </p:sp>
      <p:sp>
        <p:nvSpPr>
          <p:cNvPr id="24" name="Slide Number Placeholder 23"/>
          <p:cNvSpPr>
            <a:spLocks noGrp="1"/>
          </p:cNvSpPr>
          <p:nvPr>
            <p:ph type="sldNum" sz="quarter" idx="12"/>
          </p:nvPr>
        </p:nvSpPr>
        <p:spPr/>
        <p:txBody>
          <a:bodyPr/>
          <a:lstStyle/>
          <a:p>
            <a:fld id="{8B04BB11-4C70-4C15-B2A9-9C87A982EBE8}" type="slidenum">
              <a:rPr lang="en-US" altLang="en-US" smtClean="0"/>
              <a:pPr/>
              <a:t>20</a:t>
            </a:fld>
            <a:endParaRPr lang="en-US" altLang="en-US" dirty="0"/>
          </a:p>
        </p:txBody>
      </p:sp>
      <p:pic>
        <p:nvPicPr>
          <p:cNvPr id="11266" name="Picture 2"/>
          <p:cNvPicPr>
            <a:picLocks noChangeAspect="1" noChangeArrowheads="1"/>
          </p:cNvPicPr>
          <p:nvPr/>
        </p:nvPicPr>
        <p:blipFill>
          <a:blip r:embed="rId3" cstate="print"/>
          <a:srcRect/>
          <a:stretch>
            <a:fillRect/>
          </a:stretch>
        </p:blipFill>
        <p:spPr bwMode="auto">
          <a:xfrm>
            <a:off x="838200" y="1066800"/>
            <a:ext cx="7018798" cy="3657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Human Player Station</a:t>
            </a:r>
            <a:endParaRPr lang="en-US" dirty="0"/>
          </a:p>
        </p:txBody>
      </p:sp>
      <p:sp>
        <p:nvSpPr>
          <p:cNvPr id="23" name="Date Placeholder 22"/>
          <p:cNvSpPr>
            <a:spLocks noGrp="1"/>
          </p:cNvSpPr>
          <p:nvPr>
            <p:ph type="dt" sz="half" idx="10"/>
          </p:nvPr>
        </p:nvSpPr>
        <p:spPr/>
        <p:txBody>
          <a:bodyPr/>
          <a:lstStyle/>
          <a:p>
            <a:fld id="{54347DB8-D64C-4289-9FA0-41D5B277CB97}" type="datetime1">
              <a:rPr lang="en-US" altLang="en-US" smtClean="0"/>
              <a:t>1/4/2015</a:t>
            </a:fld>
            <a:endParaRPr lang="en-US" altLang="en-US" dirty="0"/>
          </a:p>
        </p:txBody>
      </p:sp>
      <p:sp>
        <p:nvSpPr>
          <p:cNvPr id="24" name="Slide Number Placeholder 23"/>
          <p:cNvSpPr>
            <a:spLocks noGrp="1"/>
          </p:cNvSpPr>
          <p:nvPr>
            <p:ph type="sldNum" sz="quarter" idx="12"/>
          </p:nvPr>
        </p:nvSpPr>
        <p:spPr/>
        <p:txBody>
          <a:bodyPr/>
          <a:lstStyle/>
          <a:p>
            <a:fld id="{8B04BB11-4C70-4C15-B2A9-9C87A982EBE8}" type="slidenum">
              <a:rPr lang="en-US" altLang="en-US" smtClean="0"/>
              <a:pPr/>
              <a:t>21</a:t>
            </a:fld>
            <a:endParaRPr lang="en-US" altLang="en-US" dirty="0"/>
          </a:p>
        </p:txBody>
      </p:sp>
      <p:pic>
        <p:nvPicPr>
          <p:cNvPr id="9218" name="Picture 2"/>
          <p:cNvPicPr>
            <a:picLocks noChangeAspect="1" noChangeArrowheads="1"/>
          </p:cNvPicPr>
          <p:nvPr/>
        </p:nvPicPr>
        <p:blipFill>
          <a:blip r:embed="rId3" cstate="print"/>
          <a:srcRect/>
          <a:stretch>
            <a:fillRect/>
          </a:stretch>
        </p:blipFill>
        <p:spPr bwMode="auto">
          <a:xfrm>
            <a:off x="685800" y="1447800"/>
            <a:ext cx="7313552" cy="3505200"/>
          </a:xfrm>
          <a:prstGeom prst="rect">
            <a:avLst/>
          </a:prstGeom>
          <a:noFill/>
          <a:ln w="9525">
            <a:noFill/>
            <a:miter lim="800000"/>
            <a:headEnd/>
            <a:tailEnd/>
          </a:ln>
        </p:spPr>
      </p:pic>
      <p:sp>
        <p:nvSpPr>
          <p:cNvPr id="10" name="TextBox 9"/>
          <p:cNvSpPr txBox="1"/>
          <p:nvPr/>
        </p:nvSpPr>
        <p:spPr>
          <a:xfrm>
            <a:off x="3886200" y="5562600"/>
            <a:ext cx="1600200" cy="646331"/>
          </a:xfrm>
          <a:prstGeom prst="rect">
            <a:avLst/>
          </a:prstGeom>
          <a:noFill/>
        </p:spPr>
        <p:txBody>
          <a:bodyPr wrap="square" rtlCol="0">
            <a:spAutoFit/>
          </a:bodyPr>
          <a:lstStyle/>
          <a:p>
            <a:pPr algn="ctr"/>
            <a:r>
              <a:rPr lang="en-US" dirty="0" smtClean="0"/>
              <a:t>Tote Chute and Door</a:t>
            </a:r>
            <a:endParaRPr lang="en-US" sz="1600" dirty="0" smtClean="0"/>
          </a:p>
        </p:txBody>
      </p:sp>
      <p:cxnSp>
        <p:nvCxnSpPr>
          <p:cNvPr id="11" name="Straight Arrow Connector 10"/>
          <p:cNvCxnSpPr/>
          <p:nvPr/>
        </p:nvCxnSpPr>
        <p:spPr>
          <a:xfrm flipV="1">
            <a:off x="4724400" y="3657600"/>
            <a:ext cx="1295400" cy="1905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200400" y="3733800"/>
            <a:ext cx="1524000" cy="1828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762000"/>
            <a:ext cx="1600200" cy="369332"/>
          </a:xfrm>
          <a:prstGeom prst="rect">
            <a:avLst/>
          </a:prstGeom>
          <a:noFill/>
        </p:spPr>
        <p:txBody>
          <a:bodyPr wrap="square" rtlCol="0">
            <a:spAutoFit/>
          </a:bodyPr>
          <a:lstStyle/>
          <a:p>
            <a:r>
              <a:rPr lang="en-US" dirty="0" smtClean="0"/>
              <a:t>Litter Chute</a:t>
            </a:r>
            <a:endParaRPr lang="en-US" sz="1600" dirty="0" smtClean="0"/>
          </a:p>
        </p:txBody>
      </p:sp>
      <p:cxnSp>
        <p:nvCxnSpPr>
          <p:cNvPr id="18" name="Straight Arrow Connector 17"/>
          <p:cNvCxnSpPr/>
          <p:nvPr/>
        </p:nvCxnSpPr>
        <p:spPr>
          <a:xfrm>
            <a:off x="5638800" y="1143000"/>
            <a:ext cx="5334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276600" y="1143000"/>
            <a:ext cx="23241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7813"/>
            <a:ext cx="822960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200" kern="0" dirty="0" smtClean="0">
                <a:solidFill>
                  <a:schemeClr val="tx2"/>
                </a:solidFill>
                <a:latin typeface="+mj-lt"/>
                <a:ea typeface="+mj-ea"/>
                <a:cs typeface="+mj-cs"/>
              </a:rPr>
              <a:t>Vision Guides on Yellow Tote</a:t>
            </a:r>
            <a:endParaRPr kumimoji="0" lang="en-US" sz="4200" b="0" i="0" u="none" strike="noStrike" kern="0" cap="none" spc="0" normalizeH="0" baseline="0" noProof="0" dirty="0">
              <a:ln>
                <a:noFill/>
              </a:ln>
              <a:solidFill>
                <a:schemeClr val="tx2"/>
              </a:solidFill>
              <a:effectLst/>
              <a:uLnTx/>
              <a:uFillTx/>
              <a:latin typeface="+mj-lt"/>
              <a:ea typeface="+mj-ea"/>
              <a:cs typeface="+mj-cs"/>
            </a:endParaRPr>
          </a:p>
        </p:txBody>
      </p:sp>
      <p:sp>
        <p:nvSpPr>
          <p:cNvPr id="9" name="Date Placeholder 8"/>
          <p:cNvSpPr>
            <a:spLocks noGrp="1"/>
          </p:cNvSpPr>
          <p:nvPr>
            <p:ph type="dt" sz="half" idx="10"/>
          </p:nvPr>
        </p:nvSpPr>
        <p:spPr/>
        <p:txBody>
          <a:bodyPr/>
          <a:lstStyle/>
          <a:p>
            <a:fld id="{F55B92FF-8282-4194-82CE-0E95F2612DBD}" type="datetime1">
              <a:rPr lang="en-US" altLang="en-US" smtClean="0"/>
              <a:t>1/4/2015</a:t>
            </a:fld>
            <a:endParaRPr lang="en-US" altLang="en-US" dirty="0"/>
          </a:p>
        </p:txBody>
      </p:sp>
      <p:sp>
        <p:nvSpPr>
          <p:cNvPr id="10" name="Slide Number Placeholder 9"/>
          <p:cNvSpPr>
            <a:spLocks noGrp="1"/>
          </p:cNvSpPr>
          <p:nvPr>
            <p:ph type="sldNum" sz="quarter" idx="12"/>
          </p:nvPr>
        </p:nvSpPr>
        <p:spPr/>
        <p:txBody>
          <a:bodyPr/>
          <a:lstStyle/>
          <a:p>
            <a:fld id="{ACF85632-8646-43BF-B8FC-9A3184D44DF3}" type="slidenum">
              <a:rPr lang="en-US" altLang="en-US" smtClean="0"/>
              <a:pPr/>
              <a:t>22</a:t>
            </a:fld>
            <a:endParaRPr lang="en-US" altLang="en-US" dirty="0"/>
          </a:p>
        </p:txBody>
      </p:sp>
      <p:pic>
        <p:nvPicPr>
          <p:cNvPr id="10242" name="Picture 2"/>
          <p:cNvPicPr>
            <a:picLocks noChangeAspect="1" noChangeArrowheads="1"/>
          </p:cNvPicPr>
          <p:nvPr/>
        </p:nvPicPr>
        <p:blipFill>
          <a:blip r:embed="rId3" cstate="print"/>
          <a:srcRect/>
          <a:stretch>
            <a:fillRect/>
          </a:stretch>
        </p:blipFill>
        <p:spPr bwMode="auto">
          <a:xfrm>
            <a:off x="1185863" y="1781175"/>
            <a:ext cx="6772275" cy="32956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Game Elements -  Totes</a:t>
            </a:r>
            <a:endParaRPr lang="en-US" dirty="0"/>
          </a:p>
        </p:txBody>
      </p:sp>
      <p:sp>
        <p:nvSpPr>
          <p:cNvPr id="12" name="Date Placeholder 11"/>
          <p:cNvSpPr>
            <a:spLocks noGrp="1"/>
          </p:cNvSpPr>
          <p:nvPr>
            <p:ph type="dt" sz="half" idx="10"/>
          </p:nvPr>
        </p:nvSpPr>
        <p:spPr/>
        <p:txBody>
          <a:bodyPr/>
          <a:lstStyle/>
          <a:p>
            <a:fld id="{25D6706D-F28C-4263-928B-4F69B59A1DDC}" type="datetime1">
              <a:rPr lang="en-US" altLang="en-US" smtClean="0"/>
              <a:t>1/4/2015</a:t>
            </a:fld>
            <a:endParaRPr lang="en-US" altLang="en-US" dirty="0"/>
          </a:p>
        </p:txBody>
      </p:sp>
      <p:sp>
        <p:nvSpPr>
          <p:cNvPr id="13" name="Slide Number Placeholder 12"/>
          <p:cNvSpPr>
            <a:spLocks noGrp="1"/>
          </p:cNvSpPr>
          <p:nvPr>
            <p:ph type="sldNum" sz="quarter" idx="12"/>
          </p:nvPr>
        </p:nvSpPr>
        <p:spPr/>
        <p:txBody>
          <a:bodyPr/>
          <a:lstStyle/>
          <a:p>
            <a:fld id="{8B04BB11-4C70-4C15-B2A9-9C87A982EBE8}" type="slidenum">
              <a:rPr lang="en-US" altLang="en-US" smtClean="0"/>
              <a:pPr/>
              <a:t>23</a:t>
            </a:fld>
            <a:endParaRPr lang="en-US" altLang="en-US" dirty="0"/>
          </a:p>
        </p:txBody>
      </p:sp>
      <p:pic>
        <p:nvPicPr>
          <p:cNvPr id="12290" name="Picture 2"/>
          <p:cNvPicPr>
            <a:picLocks noChangeAspect="1" noChangeArrowheads="1"/>
          </p:cNvPicPr>
          <p:nvPr/>
        </p:nvPicPr>
        <p:blipFill>
          <a:blip r:embed="rId3" cstate="print"/>
          <a:srcRect/>
          <a:stretch>
            <a:fillRect/>
          </a:stretch>
        </p:blipFill>
        <p:spPr bwMode="auto">
          <a:xfrm>
            <a:off x="1371600" y="1295400"/>
            <a:ext cx="6934200" cy="2986860"/>
          </a:xfrm>
          <a:prstGeom prst="rect">
            <a:avLst/>
          </a:prstGeom>
          <a:noFill/>
          <a:ln w="9525">
            <a:noFill/>
            <a:miter lim="800000"/>
            <a:headEnd/>
            <a:tailEnd/>
          </a:ln>
        </p:spPr>
      </p:pic>
      <p:sp>
        <p:nvSpPr>
          <p:cNvPr id="10" name="TextBox 9"/>
          <p:cNvSpPr txBox="1"/>
          <p:nvPr/>
        </p:nvSpPr>
        <p:spPr>
          <a:xfrm>
            <a:off x="3581400" y="4419600"/>
            <a:ext cx="4648200" cy="1631216"/>
          </a:xfrm>
          <a:prstGeom prst="rect">
            <a:avLst/>
          </a:prstGeom>
          <a:noFill/>
        </p:spPr>
        <p:txBody>
          <a:bodyPr wrap="square" rtlCol="0">
            <a:spAutoFit/>
          </a:bodyPr>
          <a:lstStyle/>
          <a:p>
            <a:r>
              <a:rPr lang="en-US" dirty="0" smtClean="0"/>
              <a:t>Each Tote:</a:t>
            </a:r>
          </a:p>
          <a:p>
            <a:pPr>
              <a:buFont typeface="Arial" pitchFamily="34" charset="0"/>
              <a:buChar char="•"/>
            </a:pPr>
            <a:r>
              <a:rPr lang="en-US" dirty="0" smtClean="0"/>
              <a:t>weighs approximately 7.8 lbs.</a:t>
            </a:r>
          </a:p>
          <a:p>
            <a:pPr>
              <a:buFont typeface="Arial" pitchFamily="34" charset="0"/>
              <a:buChar char="•"/>
            </a:pPr>
            <a:r>
              <a:rPr lang="en-US" sz="1600" dirty="0" smtClean="0"/>
              <a:t>Secured closed with cable ties</a:t>
            </a:r>
          </a:p>
          <a:p>
            <a:pPr>
              <a:buFont typeface="Arial" pitchFamily="34" charset="0"/>
              <a:buChar char="•"/>
            </a:pPr>
            <a:r>
              <a:rPr lang="en-US" sz="1600" dirty="0" smtClean="0"/>
              <a:t>26.9 in. long</a:t>
            </a:r>
          </a:p>
          <a:p>
            <a:pPr>
              <a:buFont typeface="Arial" pitchFamily="34" charset="0"/>
              <a:buChar char="•"/>
            </a:pPr>
            <a:r>
              <a:rPr lang="en-US" sz="1600" dirty="0" smtClean="0"/>
              <a:t>16.9 in. wide</a:t>
            </a:r>
          </a:p>
          <a:p>
            <a:pPr>
              <a:buFont typeface="Arial" pitchFamily="34" charset="0"/>
              <a:buChar char="•"/>
            </a:pPr>
            <a:r>
              <a:rPr lang="en-US" sz="1600" dirty="0" smtClean="0"/>
              <a:t>12.1 in. tall</a:t>
            </a:r>
          </a:p>
        </p:txBody>
      </p:sp>
      <p:sp>
        <p:nvSpPr>
          <p:cNvPr id="11" name="TextBox 10"/>
          <p:cNvSpPr txBox="1"/>
          <p:nvPr/>
        </p:nvSpPr>
        <p:spPr>
          <a:xfrm>
            <a:off x="6934200" y="1219200"/>
            <a:ext cx="1828800" cy="369332"/>
          </a:xfrm>
          <a:prstGeom prst="rect">
            <a:avLst/>
          </a:prstGeom>
          <a:noFill/>
        </p:spPr>
        <p:txBody>
          <a:bodyPr wrap="square" rtlCol="0">
            <a:spAutoFit/>
          </a:bodyPr>
          <a:lstStyle/>
          <a:p>
            <a:r>
              <a:rPr lang="en-US" dirty="0" smtClean="0"/>
              <a:t>128 Gray Totes</a:t>
            </a:r>
            <a:endParaRPr lang="en-US" sz="1600" dirty="0" smtClean="0"/>
          </a:p>
        </p:txBody>
      </p:sp>
      <p:sp>
        <p:nvSpPr>
          <p:cNvPr id="14" name="TextBox 13"/>
          <p:cNvSpPr txBox="1"/>
          <p:nvPr/>
        </p:nvSpPr>
        <p:spPr>
          <a:xfrm>
            <a:off x="152400" y="1295400"/>
            <a:ext cx="1828800" cy="369332"/>
          </a:xfrm>
          <a:prstGeom prst="rect">
            <a:avLst/>
          </a:prstGeom>
          <a:noFill/>
        </p:spPr>
        <p:txBody>
          <a:bodyPr wrap="square" rtlCol="0">
            <a:spAutoFit/>
          </a:bodyPr>
          <a:lstStyle/>
          <a:p>
            <a:r>
              <a:rPr lang="en-US" dirty="0" smtClean="0"/>
              <a:t>6 Yellow Totes</a:t>
            </a:r>
            <a:endParaRPr lang="en-US" sz="1600" dirty="0" smtClean="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Game Elements -  Totes</a:t>
            </a:r>
            <a:endParaRPr lang="en-US" dirty="0"/>
          </a:p>
        </p:txBody>
      </p:sp>
      <p:sp>
        <p:nvSpPr>
          <p:cNvPr id="12" name="Date Placeholder 11"/>
          <p:cNvSpPr>
            <a:spLocks noGrp="1"/>
          </p:cNvSpPr>
          <p:nvPr>
            <p:ph type="dt" sz="half" idx="10"/>
          </p:nvPr>
        </p:nvSpPr>
        <p:spPr/>
        <p:txBody>
          <a:bodyPr/>
          <a:lstStyle/>
          <a:p>
            <a:fld id="{FEA8FDFD-DB8F-4CD6-BB40-9F41DCC7FABB}" type="datetime1">
              <a:rPr lang="en-US" altLang="en-US" smtClean="0"/>
              <a:t>1/4/2015</a:t>
            </a:fld>
            <a:endParaRPr lang="en-US" altLang="en-US" dirty="0"/>
          </a:p>
        </p:txBody>
      </p:sp>
      <p:sp>
        <p:nvSpPr>
          <p:cNvPr id="13" name="Slide Number Placeholder 12"/>
          <p:cNvSpPr>
            <a:spLocks noGrp="1"/>
          </p:cNvSpPr>
          <p:nvPr>
            <p:ph type="sldNum" sz="quarter" idx="12"/>
          </p:nvPr>
        </p:nvSpPr>
        <p:spPr/>
        <p:txBody>
          <a:bodyPr/>
          <a:lstStyle/>
          <a:p>
            <a:fld id="{8B04BB11-4C70-4C15-B2A9-9C87A982EBE8}" type="slidenum">
              <a:rPr lang="en-US" altLang="en-US" smtClean="0"/>
              <a:pPr/>
              <a:t>24</a:t>
            </a:fld>
            <a:endParaRPr lang="en-US" altLang="en-US" dirty="0"/>
          </a:p>
        </p:txBody>
      </p:sp>
      <p:pic>
        <p:nvPicPr>
          <p:cNvPr id="9" name="Picture 2"/>
          <p:cNvPicPr>
            <a:picLocks noChangeAspect="1" noChangeArrowheads="1"/>
          </p:cNvPicPr>
          <p:nvPr/>
        </p:nvPicPr>
        <p:blipFill>
          <a:blip r:embed="rId3" cstate="print"/>
          <a:srcRect/>
          <a:stretch>
            <a:fillRect/>
          </a:stretch>
        </p:blipFill>
        <p:spPr bwMode="auto">
          <a:xfrm>
            <a:off x="6172200" y="457200"/>
            <a:ext cx="2122842" cy="914400"/>
          </a:xfrm>
          <a:prstGeom prst="rect">
            <a:avLst/>
          </a:prstGeom>
          <a:noFill/>
          <a:ln w="9525">
            <a:noFill/>
            <a:miter lim="800000"/>
            <a:headEnd/>
            <a:tailEnd/>
          </a:ln>
        </p:spPr>
      </p:pic>
      <p:graphicFrame>
        <p:nvGraphicFramePr>
          <p:cNvPr id="15" name="Table 14"/>
          <p:cNvGraphicFramePr>
            <a:graphicFrameLocks noGrp="1"/>
          </p:cNvGraphicFramePr>
          <p:nvPr/>
        </p:nvGraphicFramePr>
        <p:xfrm>
          <a:off x="457200" y="1676400"/>
          <a:ext cx="8382000" cy="1478280"/>
        </p:xfrm>
        <a:graphic>
          <a:graphicData uri="http://schemas.openxmlformats.org/drawingml/2006/table">
            <a:tbl>
              <a:tblPr firstRow="1" bandRow="1">
                <a:tableStyleId>{93296810-A885-4BE3-A3E7-6D5BEEA58F35}</a:tableStyleId>
              </a:tblPr>
              <a:tblGrid>
                <a:gridCol w="3581400"/>
                <a:gridCol w="4800600"/>
              </a:tblGrid>
              <a:tr h="370840">
                <a:tc>
                  <a:txBody>
                    <a:bodyPr/>
                    <a:lstStyle/>
                    <a:p>
                      <a:r>
                        <a:rPr lang="en-US" dirty="0" smtClean="0"/>
                        <a:t>Gray Totes</a:t>
                      </a:r>
                      <a:endParaRPr lang="en-US" dirty="0"/>
                    </a:p>
                  </a:txBody>
                  <a:tcPr/>
                </a:tc>
                <a:tc>
                  <a:txBody>
                    <a:bodyPr/>
                    <a:lstStyle/>
                    <a:p>
                      <a:r>
                        <a:rPr lang="en-US" dirty="0" smtClean="0"/>
                        <a:t>Yellow Totes</a:t>
                      </a:r>
                      <a:endParaRPr lang="en-US" dirty="0"/>
                    </a:p>
                  </a:txBody>
                  <a:tcPr/>
                </a:tc>
              </a:tr>
              <a:tr h="0">
                <a:tc>
                  <a:txBody>
                    <a:bodyPr/>
                    <a:lstStyle/>
                    <a:p>
                      <a:r>
                        <a:rPr lang="en-US" dirty="0" smtClean="0"/>
                        <a:t>12 placed on Step</a:t>
                      </a:r>
                      <a:endParaRPr lang="en-US" dirty="0"/>
                    </a:p>
                  </a:txBody>
                  <a:tcPr/>
                </a:tc>
                <a:tc>
                  <a:txBody>
                    <a:bodyPr/>
                    <a:lstStyle/>
                    <a:p>
                      <a:r>
                        <a:rPr lang="en-US" dirty="0" smtClean="0"/>
                        <a:t>1 in</a:t>
                      </a:r>
                      <a:r>
                        <a:rPr lang="en-US" baseline="0" dirty="0" smtClean="0"/>
                        <a:t> each box in Staging Zone per alliance</a:t>
                      </a:r>
                      <a:endParaRPr lang="en-US" dirty="0"/>
                    </a:p>
                  </a:txBody>
                  <a:tcPr/>
                </a:tc>
              </a:tr>
              <a:tr h="370840">
                <a:tc>
                  <a:txBody>
                    <a:bodyPr/>
                    <a:lstStyle/>
                    <a:p>
                      <a:r>
                        <a:rPr lang="en-US" dirty="0" smtClean="0"/>
                        <a:t>28 placed in each Landfill Zone</a:t>
                      </a:r>
                      <a:endParaRPr lang="en-US" dirty="0"/>
                    </a:p>
                  </a:txBody>
                  <a:tcPr/>
                </a:tc>
                <a:tc>
                  <a:txBody>
                    <a:bodyPr/>
                    <a:lstStyle/>
                    <a:p>
                      <a:endParaRPr lang="en-US" dirty="0"/>
                    </a:p>
                  </a:txBody>
                  <a:tcPr/>
                </a:tc>
              </a:tr>
              <a:tr h="370840">
                <a:tc>
                  <a:txBody>
                    <a:bodyPr/>
                    <a:lstStyle/>
                    <a:p>
                      <a:r>
                        <a:rPr lang="en-US" dirty="0" smtClean="0"/>
                        <a:t>30 place in each Alliance Station</a:t>
                      </a:r>
                      <a:endParaRPr lang="en-US" dirty="0"/>
                    </a:p>
                  </a:txBody>
                  <a:tcPr/>
                </a:tc>
                <a:tc>
                  <a:txBody>
                    <a:bodyPr/>
                    <a:lstStyle/>
                    <a:p>
                      <a:endParaRPr lang="en-US" dirty="0"/>
                    </a:p>
                  </a:txBody>
                  <a:tcPr/>
                </a:tc>
              </a:tr>
            </a:tbl>
          </a:graphicData>
        </a:graphic>
      </p:graphicFrame>
      <p:pic>
        <p:nvPicPr>
          <p:cNvPr id="13314" name="Picture 2"/>
          <p:cNvPicPr>
            <a:picLocks noChangeAspect="1" noChangeArrowheads="1"/>
          </p:cNvPicPr>
          <p:nvPr/>
        </p:nvPicPr>
        <p:blipFill>
          <a:blip r:embed="rId4" cstate="print"/>
          <a:srcRect/>
          <a:stretch>
            <a:fillRect/>
          </a:stretch>
        </p:blipFill>
        <p:spPr bwMode="auto">
          <a:xfrm>
            <a:off x="5257800" y="3733800"/>
            <a:ext cx="3363174" cy="1752600"/>
          </a:xfrm>
          <a:prstGeom prst="rect">
            <a:avLst/>
          </a:prstGeom>
          <a:noFill/>
          <a:ln w="9525">
            <a:noFill/>
            <a:miter lim="800000"/>
            <a:headEnd/>
            <a:tailEnd/>
          </a:ln>
        </p:spPr>
      </p:pic>
      <p:sp>
        <p:nvSpPr>
          <p:cNvPr id="16" name="Down Arrow 15"/>
          <p:cNvSpPr/>
          <p:nvPr/>
        </p:nvSpPr>
        <p:spPr>
          <a:xfrm>
            <a:off x="6629400" y="3124200"/>
            <a:ext cx="609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5" name="Picture 3"/>
          <p:cNvPicPr>
            <a:picLocks noChangeAspect="1" noChangeArrowheads="1"/>
          </p:cNvPicPr>
          <p:nvPr/>
        </p:nvPicPr>
        <p:blipFill>
          <a:blip r:embed="rId5" cstate="print"/>
          <a:srcRect/>
          <a:stretch>
            <a:fillRect/>
          </a:stretch>
        </p:blipFill>
        <p:spPr bwMode="auto">
          <a:xfrm>
            <a:off x="228600" y="3352800"/>
            <a:ext cx="4819134" cy="2286000"/>
          </a:xfrm>
          <a:prstGeom prst="rect">
            <a:avLst/>
          </a:prstGeom>
          <a:noFill/>
          <a:ln w="9525">
            <a:noFill/>
            <a:miter lim="800000"/>
            <a:headEnd/>
            <a:tailEnd/>
          </a:ln>
        </p:spPr>
      </p:pic>
      <p:sp>
        <p:nvSpPr>
          <p:cNvPr id="17" name="TextBox 16"/>
          <p:cNvSpPr txBox="1"/>
          <p:nvPr/>
        </p:nvSpPr>
        <p:spPr>
          <a:xfrm>
            <a:off x="3124200" y="5562600"/>
            <a:ext cx="2438400" cy="646331"/>
          </a:xfrm>
          <a:prstGeom prst="rect">
            <a:avLst/>
          </a:prstGeom>
          <a:noFill/>
        </p:spPr>
        <p:txBody>
          <a:bodyPr wrap="square" rtlCol="0">
            <a:spAutoFit/>
          </a:bodyPr>
          <a:lstStyle/>
          <a:p>
            <a:pPr algn="ctr"/>
            <a:r>
              <a:rPr lang="en-US" dirty="0" smtClean="0"/>
              <a:t>Some Totes are</a:t>
            </a:r>
          </a:p>
          <a:p>
            <a:pPr algn="ctr"/>
            <a:r>
              <a:rPr lang="en-US" dirty="0" smtClean="0"/>
              <a:t> upside down</a:t>
            </a:r>
            <a:endParaRPr lang="en-US" sz="1600" dirty="0" smtClean="0"/>
          </a:p>
        </p:txBody>
      </p:sp>
      <p:cxnSp>
        <p:nvCxnSpPr>
          <p:cNvPr id="18" name="Straight Arrow Connector 17"/>
          <p:cNvCxnSpPr/>
          <p:nvPr/>
        </p:nvCxnSpPr>
        <p:spPr>
          <a:xfrm flipH="1" flipV="1">
            <a:off x="3886200" y="4876800"/>
            <a:ext cx="304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5715000"/>
            <a:ext cx="2438400" cy="369332"/>
          </a:xfrm>
          <a:prstGeom prst="rect">
            <a:avLst/>
          </a:prstGeom>
          <a:noFill/>
        </p:spPr>
        <p:txBody>
          <a:bodyPr wrap="square" rtlCol="0">
            <a:spAutoFit/>
          </a:bodyPr>
          <a:lstStyle/>
          <a:p>
            <a:pPr algn="ctr"/>
            <a:r>
              <a:rPr lang="en-US" dirty="0" smtClean="0"/>
              <a:t>Different orientations</a:t>
            </a:r>
            <a:endParaRPr lang="en-US" sz="1600" dirty="0" smtClean="0"/>
          </a:p>
        </p:txBody>
      </p:sp>
      <p:cxnSp>
        <p:nvCxnSpPr>
          <p:cNvPr id="23" name="Straight Arrow Connector 22"/>
          <p:cNvCxnSpPr/>
          <p:nvPr/>
        </p:nvCxnSpPr>
        <p:spPr>
          <a:xfrm flipV="1">
            <a:off x="1676400" y="5257800"/>
            <a:ext cx="762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867400" y="5715000"/>
            <a:ext cx="2438400" cy="369332"/>
          </a:xfrm>
          <a:prstGeom prst="rect">
            <a:avLst/>
          </a:prstGeom>
          <a:noFill/>
        </p:spPr>
        <p:txBody>
          <a:bodyPr wrap="square" rtlCol="0">
            <a:spAutoFit/>
          </a:bodyPr>
          <a:lstStyle/>
          <a:p>
            <a:pPr algn="ctr"/>
            <a:r>
              <a:rPr lang="en-US" dirty="0" smtClean="0"/>
              <a:t>Stacked 3 high</a:t>
            </a:r>
            <a:endParaRPr lang="en-US" sz="1600" dirty="0" smtClean="0"/>
          </a:p>
        </p:txBody>
      </p:sp>
      <p:cxnSp>
        <p:nvCxnSpPr>
          <p:cNvPr id="29" name="Straight Arrow Connector 28"/>
          <p:cNvCxnSpPr/>
          <p:nvPr/>
        </p:nvCxnSpPr>
        <p:spPr>
          <a:xfrm flipV="1">
            <a:off x="7010400" y="5334000"/>
            <a:ext cx="9144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096000" y="5410200"/>
            <a:ext cx="9144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7813"/>
            <a:ext cx="8686800" cy="1139825"/>
          </a:xfrm>
        </p:spPr>
        <p:txBody>
          <a:bodyPr/>
          <a:lstStyle/>
          <a:p>
            <a:r>
              <a:rPr lang="en-US" dirty="0" smtClean="0"/>
              <a:t>Game Elements -  Recycling Containers</a:t>
            </a:r>
            <a:endParaRPr lang="en-US" dirty="0"/>
          </a:p>
        </p:txBody>
      </p:sp>
      <p:sp>
        <p:nvSpPr>
          <p:cNvPr id="5" name="Date Placeholder 4"/>
          <p:cNvSpPr>
            <a:spLocks noGrp="1"/>
          </p:cNvSpPr>
          <p:nvPr>
            <p:ph type="dt" sz="half" idx="10"/>
          </p:nvPr>
        </p:nvSpPr>
        <p:spPr/>
        <p:txBody>
          <a:bodyPr/>
          <a:lstStyle/>
          <a:p>
            <a:fld id="{A7050E55-BB48-4693-967A-84906E98DF34}"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25</a:t>
            </a:fld>
            <a:endParaRPr lang="en-US" altLang="en-US" dirty="0"/>
          </a:p>
        </p:txBody>
      </p:sp>
      <p:pic>
        <p:nvPicPr>
          <p:cNvPr id="14338" name="Picture 2"/>
          <p:cNvPicPr>
            <a:picLocks noChangeAspect="1" noChangeArrowheads="1"/>
          </p:cNvPicPr>
          <p:nvPr/>
        </p:nvPicPr>
        <p:blipFill>
          <a:blip r:embed="rId3" cstate="print"/>
          <a:srcRect/>
          <a:stretch>
            <a:fillRect/>
          </a:stretch>
        </p:blipFill>
        <p:spPr bwMode="auto">
          <a:xfrm>
            <a:off x="1447800" y="1219200"/>
            <a:ext cx="6054821" cy="3505200"/>
          </a:xfrm>
          <a:prstGeom prst="rect">
            <a:avLst/>
          </a:prstGeom>
          <a:noFill/>
          <a:ln w="9525">
            <a:noFill/>
            <a:miter lim="800000"/>
            <a:headEnd/>
            <a:tailEnd/>
          </a:ln>
        </p:spPr>
      </p:pic>
      <p:sp>
        <p:nvSpPr>
          <p:cNvPr id="8" name="TextBox 7"/>
          <p:cNvSpPr txBox="1"/>
          <p:nvPr/>
        </p:nvSpPr>
        <p:spPr>
          <a:xfrm>
            <a:off x="3581400" y="4419600"/>
            <a:ext cx="4648200" cy="1415772"/>
          </a:xfrm>
          <a:prstGeom prst="rect">
            <a:avLst/>
          </a:prstGeom>
          <a:noFill/>
        </p:spPr>
        <p:txBody>
          <a:bodyPr wrap="square" rtlCol="0">
            <a:spAutoFit/>
          </a:bodyPr>
          <a:lstStyle/>
          <a:p>
            <a:r>
              <a:rPr lang="en-US" dirty="0" smtClean="0"/>
              <a:t>Each Container:</a:t>
            </a:r>
          </a:p>
          <a:p>
            <a:pPr>
              <a:buFont typeface="Arial" pitchFamily="34" charset="0"/>
              <a:buChar char="•"/>
            </a:pPr>
            <a:r>
              <a:rPr lang="en-US" dirty="0" smtClean="0"/>
              <a:t>Lid secured with cable ties</a:t>
            </a:r>
          </a:p>
          <a:p>
            <a:pPr>
              <a:buFont typeface="Arial" pitchFamily="34" charset="0"/>
              <a:buChar char="•"/>
            </a:pPr>
            <a:r>
              <a:rPr lang="en-US" dirty="0" smtClean="0"/>
              <a:t>weighs approximately 8.65 lbs.</a:t>
            </a:r>
          </a:p>
          <a:p>
            <a:pPr>
              <a:buFont typeface="Arial" pitchFamily="34" charset="0"/>
              <a:buChar char="•"/>
            </a:pPr>
            <a:r>
              <a:rPr lang="en-US" sz="1600" dirty="0" smtClean="0"/>
              <a:t>21.9 in. diameter</a:t>
            </a:r>
          </a:p>
          <a:p>
            <a:pPr>
              <a:buFont typeface="Arial" pitchFamily="34" charset="0"/>
              <a:buChar char="•"/>
            </a:pPr>
            <a:r>
              <a:rPr lang="en-US" sz="1600" dirty="0" smtClean="0"/>
              <a:t>28.8 in. tall (includes lid)</a:t>
            </a:r>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7813"/>
            <a:ext cx="8686800" cy="1139825"/>
          </a:xfrm>
        </p:spPr>
        <p:txBody>
          <a:bodyPr/>
          <a:lstStyle/>
          <a:p>
            <a:r>
              <a:rPr lang="en-US" dirty="0" smtClean="0"/>
              <a:t>Game Elements -  Litter</a:t>
            </a:r>
            <a:endParaRPr lang="en-US" dirty="0"/>
          </a:p>
        </p:txBody>
      </p:sp>
      <p:sp>
        <p:nvSpPr>
          <p:cNvPr id="5" name="Date Placeholder 4"/>
          <p:cNvSpPr>
            <a:spLocks noGrp="1"/>
          </p:cNvSpPr>
          <p:nvPr>
            <p:ph type="dt" sz="half" idx="10"/>
          </p:nvPr>
        </p:nvSpPr>
        <p:spPr/>
        <p:txBody>
          <a:bodyPr/>
          <a:lstStyle/>
          <a:p>
            <a:fld id="{F6335071-68AC-49B7-9E00-9389ECE1F8E1}"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26</a:t>
            </a:fld>
            <a:endParaRPr lang="en-US" altLang="en-US" dirty="0"/>
          </a:p>
        </p:txBody>
      </p:sp>
      <p:sp>
        <p:nvSpPr>
          <p:cNvPr id="8" name="TextBox 7"/>
          <p:cNvSpPr txBox="1"/>
          <p:nvPr/>
        </p:nvSpPr>
        <p:spPr>
          <a:xfrm>
            <a:off x="685800" y="3352800"/>
            <a:ext cx="3124200" cy="1138773"/>
          </a:xfrm>
          <a:prstGeom prst="rect">
            <a:avLst/>
          </a:prstGeom>
          <a:noFill/>
        </p:spPr>
        <p:txBody>
          <a:bodyPr wrap="square" rtlCol="0">
            <a:spAutoFit/>
          </a:bodyPr>
          <a:lstStyle/>
          <a:p>
            <a:r>
              <a:rPr lang="en-US" dirty="0" smtClean="0"/>
              <a:t>Each Litter:</a:t>
            </a:r>
          </a:p>
          <a:p>
            <a:pPr>
              <a:buFont typeface="Arial" pitchFamily="34" charset="0"/>
              <a:buChar char="•"/>
            </a:pPr>
            <a:r>
              <a:rPr lang="en-US" dirty="0" smtClean="0"/>
              <a:t>Green Pool Noodle</a:t>
            </a:r>
          </a:p>
          <a:p>
            <a:pPr>
              <a:buFont typeface="Arial" pitchFamily="34" charset="0"/>
              <a:buChar char="•"/>
            </a:pPr>
            <a:r>
              <a:rPr lang="en-US" sz="1600" dirty="0" smtClean="0"/>
              <a:t>4 ft. 10 in. long</a:t>
            </a:r>
          </a:p>
          <a:p>
            <a:pPr>
              <a:buFont typeface="Arial" pitchFamily="34" charset="0"/>
              <a:buChar char="•"/>
            </a:pPr>
            <a:r>
              <a:rPr lang="en-US" sz="1600" dirty="0" smtClean="0"/>
              <a:t>2.6 in. outside diameter</a:t>
            </a:r>
          </a:p>
        </p:txBody>
      </p:sp>
      <p:pic>
        <p:nvPicPr>
          <p:cNvPr id="15362" name="Picture 2"/>
          <p:cNvPicPr>
            <a:picLocks noChangeAspect="1" noChangeArrowheads="1"/>
          </p:cNvPicPr>
          <p:nvPr/>
        </p:nvPicPr>
        <p:blipFill>
          <a:blip r:embed="rId3" cstate="print"/>
          <a:srcRect/>
          <a:stretch>
            <a:fillRect/>
          </a:stretch>
        </p:blipFill>
        <p:spPr bwMode="auto">
          <a:xfrm>
            <a:off x="671513" y="1514475"/>
            <a:ext cx="3138487" cy="1540503"/>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495800" y="2133600"/>
            <a:ext cx="3867976" cy="2209800"/>
          </a:xfrm>
          <a:prstGeom prst="rect">
            <a:avLst/>
          </a:prstGeom>
          <a:noFill/>
          <a:ln w="9525">
            <a:noFill/>
            <a:miter lim="800000"/>
            <a:headEnd/>
            <a:tailEnd/>
          </a:ln>
        </p:spPr>
      </p:pic>
      <p:sp>
        <p:nvSpPr>
          <p:cNvPr id="9" name="TextBox 8"/>
          <p:cNvSpPr txBox="1"/>
          <p:nvPr/>
        </p:nvSpPr>
        <p:spPr>
          <a:xfrm>
            <a:off x="6248400" y="4038600"/>
            <a:ext cx="1600200" cy="369332"/>
          </a:xfrm>
          <a:prstGeom prst="rect">
            <a:avLst/>
          </a:prstGeom>
          <a:noFill/>
        </p:spPr>
        <p:txBody>
          <a:bodyPr wrap="square" rtlCol="0">
            <a:spAutoFit/>
          </a:bodyPr>
          <a:lstStyle/>
          <a:p>
            <a:r>
              <a:rPr lang="en-US" dirty="0" smtClean="0"/>
              <a:t>Start with 10</a:t>
            </a:r>
            <a:endParaRPr lang="en-US" sz="1600" dirty="0" smtClean="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Scoring</a:t>
            </a:r>
            <a:endParaRPr lang="en-US" dirty="0"/>
          </a:p>
        </p:txBody>
      </p:sp>
      <p:sp>
        <p:nvSpPr>
          <p:cNvPr id="5" name="Date Placeholder 4"/>
          <p:cNvSpPr>
            <a:spLocks noGrp="1"/>
          </p:cNvSpPr>
          <p:nvPr>
            <p:ph type="dt" sz="half" idx="10"/>
          </p:nvPr>
        </p:nvSpPr>
        <p:spPr/>
        <p:txBody>
          <a:bodyPr/>
          <a:lstStyle/>
          <a:p>
            <a:fld id="{500B9CF5-ED72-4B62-B10E-6F31C04C02B2}"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27</a:t>
            </a:fld>
            <a:endParaRPr lang="en-US" altLang="en-US" dirty="0"/>
          </a:p>
        </p:txBody>
      </p:sp>
      <p:sp>
        <p:nvSpPr>
          <p:cNvPr id="16" name="Rectangle 15"/>
          <p:cNvSpPr/>
          <p:nvPr/>
        </p:nvSpPr>
        <p:spPr>
          <a:xfrm>
            <a:off x="990600" y="1143000"/>
            <a:ext cx="7543800" cy="1588127"/>
          </a:xfrm>
          <a:prstGeom prst="rect">
            <a:avLst/>
          </a:prstGeom>
        </p:spPr>
        <p:txBody>
          <a:bodyPr wrap="square">
            <a:spAutoFit/>
          </a:bodyPr>
          <a:lstStyle/>
          <a:p>
            <a:pPr>
              <a:lnSpc>
                <a:spcPct val="90000"/>
              </a:lnSpc>
            </a:pPr>
            <a:r>
              <a:rPr lang="en-US" i="1" dirty="0" smtClean="0"/>
              <a:t>Note:</a:t>
            </a:r>
          </a:p>
          <a:p>
            <a:pPr>
              <a:lnSpc>
                <a:spcPct val="90000"/>
              </a:lnSpc>
            </a:pPr>
            <a:r>
              <a:rPr lang="en-US" i="1" dirty="0" smtClean="0"/>
              <a:t>With the exception of unprocessed Litter, if the actions of one Alliance cause any of the other Alliance’s game elements that are in scoring position to no longer be in scoring position, the affected Alliance will be credited points for the displaced game elements at the conclusion of the Match.</a:t>
            </a:r>
            <a:endParaRPr lang="en-US" i="1"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Auto</a:t>
            </a:r>
            <a:endParaRPr lang="en-US" dirty="0"/>
          </a:p>
        </p:txBody>
      </p:sp>
      <p:sp>
        <p:nvSpPr>
          <p:cNvPr id="5" name="Date Placeholder 4"/>
          <p:cNvSpPr>
            <a:spLocks noGrp="1"/>
          </p:cNvSpPr>
          <p:nvPr>
            <p:ph type="dt" sz="half" idx="10"/>
          </p:nvPr>
        </p:nvSpPr>
        <p:spPr/>
        <p:txBody>
          <a:bodyPr/>
          <a:lstStyle/>
          <a:p>
            <a:fld id="{DBF16457-8A58-419D-8953-E825C2360911}"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28</a:t>
            </a:fld>
            <a:endParaRPr lang="en-US" altLang="en-US" dirty="0"/>
          </a:p>
        </p:txBody>
      </p:sp>
      <p:sp>
        <p:nvSpPr>
          <p:cNvPr id="9" name="Rectangle 8"/>
          <p:cNvSpPr/>
          <p:nvPr/>
        </p:nvSpPr>
        <p:spPr>
          <a:xfrm>
            <a:off x="609600" y="2743200"/>
            <a:ext cx="7543800" cy="3693319"/>
          </a:xfrm>
          <a:prstGeom prst="rect">
            <a:avLst/>
          </a:prstGeom>
        </p:spPr>
        <p:txBody>
          <a:bodyPr wrap="square">
            <a:spAutoFit/>
          </a:bodyPr>
          <a:lstStyle/>
          <a:p>
            <a:r>
              <a:rPr lang="en-US" dirty="0" smtClean="0"/>
              <a:t>Robot Set:</a:t>
            </a:r>
          </a:p>
          <a:p>
            <a:r>
              <a:rPr lang="en-US" dirty="0" smtClean="0"/>
              <a:t>All robots on an Alliance move themselves to, and are fully contained by, their Auto Zone at the end of Auto</a:t>
            </a:r>
          </a:p>
          <a:p>
            <a:endParaRPr lang="en-US" dirty="0" smtClean="0"/>
          </a:p>
          <a:p>
            <a:r>
              <a:rPr lang="en-US" dirty="0" smtClean="0"/>
              <a:t>Tote Set:</a:t>
            </a:r>
          </a:p>
          <a:p>
            <a:r>
              <a:rPr lang="en-US" dirty="0" smtClean="0"/>
              <a:t>All three Yellow Totes from an Alliance are fully contained by the Auto Zone, but do not meet the requirements of a Stacked Tote Set, at the end of Auto</a:t>
            </a:r>
          </a:p>
          <a:p>
            <a:endParaRPr lang="en-US" dirty="0" smtClean="0"/>
          </a:p>
          <a:p>
            <a:r>
              <a:rPr lang="en-US" dirty="0" smtClean="0"/>
              <a:t>Container Set:</a:t>
            </a:r>
          </a:p>
          <a:p>
            <a:r>
              <a:rPr lang="en-US" dirty="0" smtClean="0"/>
              <a:t>Any of </a:t>
            </a:r>
            <a:r>
              <a:rPr lang="en-US" dirty="0" smtClean="0"/>
              <a:t>three </a:t>
            </a:r>
            <a:r>
              <a:rPr lang="en-US" dirty="0" smtClean="0"/>
              <a:t>recycling containers </a:t>
            </a:r>
            <a:r>
              <a:rPr lang="en-US" dirty="0" smtClean="0"/>
              <a:t>that are all fully </a:t>
            </a:r>
            <a:r>
              <a:rPr lang="en-US" dirty="0" smtClean="0"/>
              <a:t>contained in the Auto Zone at the end of Auto</a:t>
            </a:r>
          </a:p>
          <a:p>
            <a:endParaRPr lang="en-US" dirty="0"/>
          </a:p>
        </p:txBody>
      </p:sp>
      <p:graphicFrame>
        <p:nvGraphicFramePr>
          <p:cNvPr id="12" name="Content Placeholder 8"/>
          <p:cNvGraphicFramePr>
            <a:graphicFrameLocks/>
          </p:cNvGraphicFramePr>
          <p:nvPr/>
        </p:nvGraphicFramePr>
        <p:xfrm>
          <a:off x="533400" y="1066800"/>
          <a:ext cx="3352800" cy="1483360"/>
        </p:xfrm>
        <a:graphic>
          <a:graphicData uri="http://schemas.openxmlformats.org/drawingml/2006/table">
            <a:tbl>
              <a:tblPr firstRow="1" bandRow="1">
                <a:tableStyleId>{5C22544A-7EE6-4342-B048-85BDC9FD1C3A}</a:tableStyleId>
              </a:tblPr>
              <a:tblGrid>
                <a:gridCol w="1752600"/>
                <a:gridCol w="16002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Robot Set</a:t>
                      </a:r>
                      <a:endParaRPr lang="en-US" sz="1600" dirty="0"/>
                    </a:p>
                  </a:txBody>
                  <a:tcPr/>
                </a:tc>
                <a:tc>
                  <a:txBody>
                    <a:bodyPr/>
                    <a:lstStyle/>
                    <a:p>
                      <a:r>
                        <a:rPr lang="en-US" sz="1600" dirty="0" smtClean="0"/>
                        <a:t>4</a:t>
                      </a:r>
                      <a:endParaRPr lang="en-US" sz="1600" dirty="0"/>
                    </a:p>
                  </a:txBody>
                  <a:tcPr/>
                </a:tc>
              </a:tr>
              <a:tr h="370840">
                <a:tc>
                  <a:txBody>
                    <a:bodyPr/>
                    <a:lstStyle/>
                    <a:p>
                      <a:r>
                        <a:rPr lang="en-US" sz="1600" dirty="0" smtClean="0"/>
                        <a:t>Tote Set</a:t>
                      </a:r>
                      <a:endParaRPr lang="en-US" sz="1600" dirty="0"/>
                    </a:p>
                  </a:txBody>
                  <a:tcPr/>
                </a:tc>
                <a:tc>
                  <a:txBody>
                    <a:bodyPr/>
                    <a:lstStyle/>
                    <a:p>
                      <a:r>
                        <a:rPr lang="en-US" sz="1600" dirty="0" smtClean="0"/>
                        <a:t>6</a:t>
                      </a:r>
                      <a:endParaRPr lang="en-US" sz="1600" dirty="0"/>
                    </a:p>
                  </a:txBody>
                  <a:tcPr/>
                </a:tc>
              </a:tr>
              <a:tr h="370840">
                <a:tc>
                  <a:txBody>
                    <a:bodyPr/>
                    <a:lstStyle/>
                    <a:p>
                      <a:r>
                        <a:rPr lang="en-US" sz="1600" dirty="0" smtClean="0"/>
                        <a:t>Container Set</a:t>
                      </a:r>
                      <a:endParaRPr lang="en-US" sz="1600" dirty="0"/>
                    </a:p>
                  </a:txBody>
                  <a:tcPr/>
                </a:tc>
                <a:tc>
                  <a:txBody>
                    <a:bodyPr/>
                    <a:lstStyle/>
                    <a:p>
                      <a:r>
                        <a:rPr lang="en-US" sz="1600" dirty="0" smtClean="0"/>
                        <a:t>8</a:t>
                      </a:r>
                      <a:endParaRPr lang="en-US" sz="1600" dirty="0"/>
                    </a:p>
                  </a:txBody>
                  <a:tcPr/>
                </a:tc>
              </a:tr>
            </a:tbl>
          </a:graphicData>
        </a:graphic>
      </p:graphicFrame>
      <p:pic>
        <p:nvPicPr>
          <p:cNvPr id="10" name="Picture 2"/>
          <p:cNvPicPr>
            <a:picLocks noChangeAspect="1" noChangeArrowheads="1"/>
          </p:cNvPicPr>
          <p:nvPr/>
        </p:nvPicPr>
        <p:blipFill>
          <a:blip r:embed="rId3" cstate="print"/>
          <a:srcRect/>
          <a:stretch>
            <a:fillRect/>
          </a:stretch>
        </p:blipFill>
        <p:spPr bwMode="auto">
          <a:xfrm>
            <a:off x="4495800" y="990600"/>
            <a:ext cx="3851868" cy="1905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Auto</a:t>
            </a:r>
            <a:endParaRPr lang="en-US" dirty="0"/>
          </a:p>
        </p:txBody>
      </p:sp>
      <p:sp>
        <p:nvSpPr>
          <p:cNvPr id="5" name="Date Placeholder 4"/>
          <p:cNvSpPr>
            <a:spLocks noGrp="1"/>
          </p:cNvSpPr>
          <p:nvPr>
            <p:ph type="dt" sz="half" idx="10"/>
          </p:nvPr>
        </p:nvSpPr>
        <p:spPr/>
        <p:txBody>
          <a:bodyPr/>
          <a:lstStyle/>
          <a:p>
            <a:fld id="{F9971210-BC25-48B8-9DC7-0018EBE7D533}"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29</a:t>
            </a:fld>
            <a:endParaRPr lang="en-US" altLang="en-US" dirty="0"/>
          </a:p>
        </p:txBody>
      </p:sp>
      <p:graphicFrame>
        <p:nvGraphicFramePr>
          <p:cNvPr id="6" name="Content Placeholder 8"/>
          <p:cNvGraphicFramePr>
            <a:graphicFrameLocks noGrp="1"/>
          </p:cNvGraphicFramePr>
          <p:nvPr>
            <p:ph idx="1"/>
          </p:nvPr>
        </p:nvGraphicFramePr>
        <p:xfrm>
          <a:off x="457200" y="990600"/>
          <a:ext cx="4038600" cy="741680"/>
        </p:xfrm>
        <a:graphic>
          <a:graphicData uri="http://schemas.openxmlformats.org/drawingml/2006/table">
            <a:tbl>
              <a:tblPr firstRow="1" bandRow="1">
                <a:tableStyleId>{5C22544A-7EE6-4342-B048-85BDC9FD1C3A}</a:tableStyleId>
              </a:tblPr>
              <a:tblGrid>
                <a:gridCol w="2209800"/>
                <a:gridCol w="1828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Stacked Tote Set</a:t>
                      </a:r>
                      <a:endParaRPr lang="en-US" sz="1600" dirty="0"/>
                    </a:p>
                  </a:txBody>
                  <a:tcPr/>
                </a:tc>
                <a:tc>
                  <a:txBody>
                    <a:bodyPr/>
                    <a:lstStyle/>
                    <a:p>
                      <a:r>
                        <a:rPr lang="en-US" sz="1600" dirty="0" smtClean="0"/>
                        <a:t>20</a:t>
                      </a:r>
                      <a:endParaRPr lang="en-US" sz="1600" dirty="0"/>
                    </a:p>
                  </a:txBody>
                  <a:tcPr/>
                </a:tc>
              </a:tr>
            </a:tbl>
          </a:graphicData>
        </a:graphic>
      </p:graphicFrame>
      <p:pic>
        <p:nvPicPr>
          <p:cNvPr id="16386" name="Picture 2"/>
          <p:cNvPicPr>
            <a:picLocks noChangeAspect="1" noChangeArrowheads="1"/>
          </p:cNvPicPr>
          <p:nvPr/>
        </p:nvPicPr>
        <p:blipFill>
          <a:blip r:embed="rId3" cstate="print"/>
          <a:srcRect/>
          <a:stretch>
            <a:fillRect/>
          </a:stretch>
        </p:blipFill>
        <p:spPr bwMode="auto">
          <a:xfrm>
            <a:off x="3276600" y="4419600"/>
            <a:ext cx="5382124" cy="1676399"/>
          </a:xfrm>
          <a:prstGeom prst="rect">
            <a:avLst/>
          </a:prstGeom>
          <a:noFill/>
          <a:ln w="9525">
            <a:noFill/>
            <a:miter lim="800000"/>
            <a:headEnd/>
            <a:tailEnd/>
          </a:ln>
        </p:spPr>
      </p:pic>
      <p:sp>
        <p:nvSpPr>
          <p:cNvPr id="8" name="Rectangle 7"/>
          <p:cNvSpPr/>
          <p:nvPr/>
        </p:nvSpPr>
        <p:spPr>
          <a:xfrm>
            <a:off x="1219200" y="5029200"/>
            <a:ext cx="1924629" cy="369332"/>
          </a:xfrm>
          <a:prstGeom prst="rect">
            <a:avLst/>
          </a:prstGeom>
        </p:spPr>
        <p:txBody>
          <a:bodyPr wrap="none">
            <a:spAutoFit/>
          </a:bodyPr>
          <a:lstStyle/>
          <a:p>
            <a:r>
              <a:rPr lang="en-US" dirty="0" smtClean="0"/>
              <a:t>Stacked Tote Set</a:t>
            </a:r>
            <a:endParaRPr lang="en-US" dirty="0"/>
          </a:p>
        </p:txBody>
      </p:sp>
      <p:sp>
        <p:nvSpPr>
          <p:cNvPr id="9" name="Rectangle 8"/>
          <p:cNvSpPr/>
          <p:nvPr/>
        </p:nvSpPr>
        <p:spPr>
          <a:xfrm>
            <a:off x="152400" y="2667000"/>
            <a:ext cx="7543800" cy="2031325"/>
          </a:xfrm>
          <a:prstGeom prst="rect">
            <a:avLst/>
          </a:prstGeom>
        </p:spPr>
        <p:txBody>
          <a:bodyPr wrap="square">
            <a:spAutoFit/>
          </a:bodyPr>
          <a:lstStyle/>
          <a:p>
            <a:r>
              <a:rPr lang="en-US" dirty="0" smtClean="0"/>
              <a:t>Stacked Tote Set:</a:t>
            </a:r>
          </a:p>
          <a:p>
            <a:r>
              <a:rPr lang="en-US" dirty="0" smtClean="0"/>
              <a:t>All three yellow Totes arranged so that at the end of Auto:</a:t>
            </a:r>
          </a:p>
          <a:p>
            <a:pPr>
              <a:buFont typeface="Arial" pitchFamily="34" charset="0"/>
              <a:buChar char="•"/>
            </a:pPr>
            <a:r>
              <a:rPr lang="en-US" dirty="0" smtClean="0"/>
              <a:t> Stacked one on top of another in a single column</a:t>
            </a:r>
          </a:p>
          <a:p>
            <a:pPr>
              <a:buFont typeface="Arial" pitchFamily="34" charset="0"/>
              <a:buChar char="•"/>
            </a:pPr>
            <a:r>
              <a:rPr lang="en-US" dirty="0" smtClean="0"/>
              <a:t> Only the bottom most Tote is in contact with the Auto Zone</a:t>
            </a:r>
          </a:p>
          <a:p>
            <a:pPr>
              <a:buFont typeface="Arial" pitchFamily="34" charset="0"/>
              <a:buChar char="•"/>
            </a:pPr>
            <a:r>
              <a:rPr lang="en-US" dirty="0" smtClean="0"/>
              <a:t> The entire structure is fully contained by the Auto Zone, and</a:t>
            </a:r>
          </a:p>
          <a:p>
            <a:pPr>
              <a:buFont typeface="Arial" pitchFamily="34" charset="0"/>
              <a:buChar char="•"/>
            </a:pPr>
            <a:r>
              <a:rPr lang="en-US" dirty="0" smtClean="0"/>
              <a:t> The entire structure is free of contact from robots</a:t>
            </a:r>
          </a:p>
          <a:p>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4800600" y="914400"/>
            <a:ext cx="3851868" cy="1905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Game Overview</a:t>
            </a:r>
            <a:endParaRPr lang="en-US" dirty="0"/>
          </a:p>
        </p:txBody>
      </p:sp>
      <p:sp>
        <p:nvSpPr>
          <p:cNvPr id="81923" name="Rectangle 3"/>
          <p:cNvSpPr>
            <a:spLocks noGrp="1" noChangeArrowheads="1"/>
          </p:cNvSpPr>
          <p:nvPr>
            <p:ph type="body" idx="1"/>
          </p:nvPr>
        </p:nvSpPr>
        <p:spPr>
          <a:xfrm>
            <a:off x="381000" y="1219200"/>
            <a:ext cx="8763000" cy="4530725"/>
          </a:xfrm>
        </p:spPr>
        <p:txBody>
          <a:bodyPr/>
          <a:lstStyle/>
          <a:p>
            <a:pPr marL="234950" indent="-234950"/>
            <a:r>
              <a:rPr lang="en-US" sz="2400" dirty="0">
                <a:latin typeface="Arial" pitchFamily="34" charset="0"/>
                <a:cs typeface="Arial" pitchFamily="34" charset="0"/>
              </a:rPr>
              <a:t>Game played on </a:t>
            </a:r>
            <a:r>
              <a:rPr lang="en-US" sz="2400" dirty="0" smtClean="0">
                <a:latin typeface="Arial" pitchFamily="34" charset="0"/>
                <a:cs typeface="Arial" pitchFamily="34" charset="0"/>
              </a:rPr>
              <a:t>a flat 27 X 54 foot carpeted field.</a:t>
            </a:r>
          </a:p>
          <a:p>
            <a:pPr marL="234950" indent="-234950"/>
            <a:r>
              <a:rPr lang="en-US" sz="2400" dirty="0" smtClean="0">
                <a:latin typeface="Arial" pitchFamily="34" charset="0"/>
                <a:cs typeface="Arial" pitchFamily="34" charset="0"/>
              </a:rPr>
              <a:t>Field bisected by a small Step which may not be climbed on or crossed by Robots.</a:t>
            </a:r>
          </a:p>
          <a:p>
            <a:pPr marL="561975" lvl="1" indent="-234950"/>
            <a:r>
              <a:rPr lang="en-US" sz="2400" dirty="0" smtClean="0">
                <a:latin typeface="Arial" pitchFamily="34" charset="0"/>
                <a:cs typeface="Arial" pitchFamily="34" charset="0"/>
              </a:rPr>
              <a:t>Each alliance competes on their respective 26 x 27 foot area.</a:t>
            </a:r>
            <a:endParaRPr lang="en-US"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3C806FE2-35D0-4EC6-8DDF-068B0B651647}"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3</a:t>
            </a:fld>
            <a:endParaRPr lang="en-US" altLang="en-US" dirty="0"/>
          </a:p>
        </p:txBody>
      </p:sp>
      <p:pic>
        <p:nvPicPr>
          <p:cNvPr id="2050" name="Picture 2"/>
          <p:cNvPicPr>
            <a:picLocks noChangeAspect="1" noChangeArrowheads="1"/>
          </p:cNvPicPr>
          <p:nvPr/>
        </p:nvPicPr>
        <p:blipFill>
          <a:blip r:embed="rId3" cstate="print"/>
          <a:srcRect/>
          <a:stretch>
            <a:fillRect/>
          </a:stretch>
        </p:blipFill>
        <p:spPr bwMode="auto">
          <a:xfrm>
            <a:off x="2618014" y="3352800"/>
            <a:ext cx="5744936" cy="272641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Coopertition</a:t>
            </a:r>
            <a:endParaRPr lang="en-US" dirty="0"/>
          </a:p>
        </p:txBody>
      </p:sp>
      <p:sp>
        <p:nvSpPr>
          <p:cNvPr id="5" name="Date Placeholder 4"/>
          <p:cNvSpPr>
            <a:spLocks noGrp="1"/>
          </p:cNvSpPr>
          <p:nvPr>
            <p:ph type="dt" sz="half" idx="10"/>
          </p:nvPr>
        </p:nvSpPr>
        <p:spPr/>
        <p:txBody>
          <a:bodyPr/>
          <a:lstStyle/>
          <a:p>
            <a:fld id="{BCA01464-9B53-48DD-8175-CCA4068A6309}"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30</a:t>
            </a:fld>
            <a:endParaRPr lang="en-US" altLang="en-US" dirty="0"/>
          </a:p>
        </p:txBody>
      </p:sp>
      <p:graphicFrame>
        <p:nvGraphicFramePr>
          <p:cNvPr id="8" name="Content Placeholder 8"/>
          <p:cNvGraphicFramePr>
            <a:graphicFrameLocks/>
          </p:cNvGraphicFramePr>
          <p:nvPr/>
        </p:nvGraphicFramePr>
        <p:xfrm>
          <a:off x="381000" y="1143000"/>
          <a:ext cx="8229600" cy="1112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Coopertition Set (Qualification Only)</a:t>
                      </a:r>
                      <a:endParaRPr lang="en-US" sz="1600" dirty="0"/>
                    </a:p>
                  </a:txBody>
                  <a:tcPr/>
                </a:tc>
                <a:tc>
                  <a:txBody>
                    <a:bodyPr/>
                    <a:lstStyle/>
                    <a:p>
                      <a:r>
                        <a:rPr lang="en-US" sz="1600" dirty="0" smtClean="0"/>
                        <a:t>20 for each Alliance</a:t>
                      </a:r>
                      <a:endParaRPr lang="en-US" sz="1600" dirty="0"/>
                    </a:p>
                  </a:txBody>
                  <a:tcPr/>
                </a:tc>
              </a:tr>
              <a:tr h="370840">
                <a:tc>
                  <a:txBody>
                    <a:bodyPr/>
                    <a:lstStyle/>
                    <a:p>
                      <a:r>
                        <a:rPr lang="en-US" sz="1600" dirty="0" smtClean="0"/>
                        <a:t>Coopertition Stack (Qualification Only)</a:t>
                      </a:r>
                      <a:endParaRPr lang="en-US" sz="1600" dirty="0"/>
                    </a:p>
                  </a:txBody>
                  <a:tcPr/>
                </a:tc>
                <a:tc>
                  <a:txBody>
                    <a:bodyPr/>
                    <a:lstStyle/>
                    <a:p>
                      <a:r>
                        <a:rPr lang="en-US" sz="1600" dirty="0" smtClean="0"/>
                        <a:t>40 for each Alliance</a:t>
                      </a:r>
                      <a:endParaRPr lang="en-US" sz="1600" dirty="0"/>
                    </a:p>
                  </a:txBody>
                  <a:tcPr/>
                </a:tc>
              </a:tr>
            </a:tbl>
          </a:graphicData>
        </a:graphic>
      </p:graphicFrame>
      <p:pic>
        <p:nvPicPr>
          <p:cNvPr id="17410" name="Picture 2"/>
          <p:cNvPicPr>
            <a:picLocks noChangeAspect="1" noChangeArrowheads="1"/>
          </p:cNvPicPr>
          <p:nvPr/>
        </p:nvPicPr>
        <p:blipFill>
          <a:blip r:embed="rId3" cstate="print"/>
          <a:srcRect/>
          <a:stretch>
            <a:fillRect/>
          </a:stretch>
        </p:blipFill>
        <p:spPr bwMode="auto">
          <a:xfrm>
            <a:off x="1447800" y="3124200"/>
            <a:ext cx="6656492" cy="2486974"/>
          </a:xfrm>
          <a:prstGeom prst="rect">
            <a:avLst/>
          </a:prstGeom>
          <a:noFill/>
          <a:ln w="9525">
            <a:noFill/>
            <a:miter lim="800000"/>
            <a:headEnd/>
            <a:tailEnd/>
          </a:ln>
        </p:spPr>
      </p:pic>
      <p:sp>
        <p:nvSpPr>
          <p:cNvPr id="11" name="Rectangle 10"/>
          <p:cNvSpPr/>
          <p:nvPr/>
        </p:nvSpPr>
        <p:spPr>
          <a:xfrm>
            <a:off x="685800" y="2286000"/>
            <a:ext cx="7543800" cy="1200329"/>
          </a:xfrm>
          <a:prstGeom prst="rect">
            <a:avLst/>
          </a:prstGeom>
        </p:spPr>
        <p:txBody>
          <a:bodyPr wrap="square">
            <a:spAutoFit/>
          </a:bodyPr>
          <a:lstStyle/>
          <a:p>
            <a:r>
              <a:rPr lang="en-US" dirty="0" smtClean="0"/>
              <a:t>Both Alliances are awarded points if four yellow Totes are on Step:</a:t>
            </a:r>
          </a:p>
          <a:p>
            <a:pPr>
              <a:buFont typeface="Arial" pitchFamily="34" charset="0"/>
              <a:buChar char="•"/>
            </a:pPr>
            <a:r>
              <a:rPr lang="en-US" dirty="0" smtClean="0"/>
              <a:t> Set if four are fully supported by Step (could be on another Yellow Tote)</a:t>
            </a:r>
          </a:p>
          <a:p>
            <a:pPr>
              <a:buFont typeface="Arial" pitchFamily="34" charset="0"/>
              <a:buChar char="•"/>
            </a:pPr>
            <a:r>
              <a:rPr lang="en-US" dirty="0" smtClean="0"/>
              <a:t> Stack (see below)</a:t>
            </a:r>
          </a:p>
          <a:p>
            <a:endParaRPr lang="en-US" dirty="0"/>
          </a:p>
        </p:txBody>
      </p:sp>
      <p:sp>
        <p:nvSpPr>
          <p:cNvPr id="13" name="Rectangle 12"/>
          <p:cNvSpPr/>
          <p:nvPr/>
        </p:nvSpPr>
        <p:spPr>
          <a:xfrm>
            <a:off x="685800" y="5486400"/>
            <a:ext cx="7543800" cy="923330"/>
          </a:xfrm>
          <a:prstGeom prst="rect">
            <a:avLst/>
          </a:prstGeom>
        </p:spPr>
        <p:txBody>
          <a:bodyPr wrap="square">
            <a:spAutoFit/>
          </a:bodyPr>
          <a:lstStyle/>
          <a:p>
            <a:r>
              <a:rPr lang="en-US" dirty="0" smtClean="0"/>
              <a:t>Note: Awarded when accomplished; Could change from a set to a stack during match but are not awarded both.</a:t>
            </a:r>
          </a:p>
          <a:p>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Teleop</a:t>
            </a:r>
            <a:endParaRPr lang="en-US" dirty="0"/>
          </a:p>
        </p:txBody>
      </p:sp>
      <p:sp>
        <p:nvSpPr>
          <p:cNvPr id="5" name="Date Placeholder 4"/>
          <p:cNvSpPr>
            <a:spLocks noGrp="1"/>
          </p:cNvSpPr>
          <p:nvPr>
            <p:ph type="dt" sz="half" idx="10"/>
          </p:nvPr>
        </p:nvSpPr>
        <p:spPr/>
        <p:txBody>
          <a:bodyPr/>
          <a:lstStyle/>
          <a:p>
            <a:fld id="{0D1D46A1-EDF2-49C3-813B-18515EF7B73F}"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31</a:t>
            </a:fld>
            <a:endParaRPr lang="en-US" altLang="en-US" dirty="0"/>
          </a:p>
        </p:txBody>
      </p:sp>
      <p:graphicFrame>
        <p:nvGraphicFramePr>
          <p:cNvPr id="9" name="Content Placeholder 8"/>
          <p:cNvGraphicFramePr>
            <a:graphicFrameLocks/>
          </p:cNvGraphicFramePr>
          <p:nvPr/>
        </p:nvGraphicFramePr>
        <p:xfrm>
          <a:off x="381000" y="1143000"/>
          <a:ext cx="8229600" cy="74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Scored Gray Tote</a:t>
                      </a:r>
                      <a:endParaRPr lang="en-US" sz="1600" dirty="0"/>
                    </a:p>
                  </a:txBody>
                  <a:tcPr/>
                </a:tc>
                <a:tc>
                  <a:txBody>
                    <a:bodyPr/>
                    <a:lstStyle/>
                    <a:p>
                      <a:r>
                        <a:rPr lang="en-US" sz="1600" dirty="0" smtClean="0"/>
                        <a:t>2 per tote</a:t>
                      </a:r>
                      <a:endParaRPr lang="en-US" sz="1600" dirty="0"/>
                    </a:p>
                  </a:txBody>
                  <a:tcPr/>
                </a:tc>
              </a:tr>
            </a:tbl>
          </a:graphicData>
        </a:graphic>
      </p:graphicFrame>
      <p:pic>
        <p:nvPicPr>
          <p:cNvPr id="18434" name="Picture 2"/>
          <p:cNvPicPr>
            <a:picLocks noChangeAspect="1" noChangeArrowheads="1"/>
          </p:cNvPicPr>
          <p:nvPr/>
        </p:nvPicPr>
        <p:blipFill>
          <a:blip r:embed="rId3" cstate="print"/>
          <a:srcRect/>
          <a:stretch>
            <a:fillRect/>
          </a:stretch>
        </p:blipFill>
        <p:spPr bwMode="auto">
          <a:xfrm>
            <a:off x="5257800" y="2438399"/>
            <a:ext cx="3238499" cy="2457497"/>
          </a:xfrm>
          <a:prstGeom prst="rect">
            <a:avLst/>
          </a:prstGeom>
          <a:noFill/>
          <a:ln w="9525">
            <a:noFill/>
            <a:miter lim="800000"/>
            <a:headEnd/>
            <a:tailEnd/>
          </a:ln>
        </p:spPr>
      </p:pic>
      <p:sp>
        <p:nvSpPr>
          <p:cNvPr id="12" name="Rectangle 11"/>
          <p:cNvSpPr/>
          <p:nvPr/>
        </p:nvSpPr>
        <p:spPr>
          <a:xfrm>
            <a:off x="609600" y="2971800"/>
            <a:ext cx="4191000" cy="1477328"/>
          </a:xfrm>
          <a:prstGeom prst="rect">
            <a:avLst/>
          </a:prstGeom>
        </p:spPr>
        <p:txBody>
          <a:bodyPr wrap="square">
            <a:spAutoFit/>
          </a:bodyPr>
          <a:lstStyle/>
          <a:p>
            <a:r>
              <a:rPr lang="en-US" dirty="0" smtClean="0"/>
              <a:t>Gray Tote is scored if it is fully supported by a Scoring Platform and no portion of the Tote extends above the top of the Backstop</a:t>
            </a:r>
          </a:p>
          <a:p>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Teleop</a:t>
            </a:r>
            <a:endParaRPr lang="en-US" dirty="0"/>
          </a:p>
        </p:txBody>
      </p:sp>
      <p:sp>
        <p:nvSpPr>
          <p:cNvPr id="5" name="Date Placeholder 4"/>
          <p:cNvSpPr>
            <a:spLocks noGrp="1"/>
          </p:cNvSpPr>
          <p:nvPr>
            <p:ph type="dt" sz="half" idx="10"/>
          </p:nvPr>
        </p:nvSpPr>
        <p:spPr/>
        <p:txBody>
          <a:bodyPr/>
          <a:lstStyle/>
          <a:p>
            <a:fld id="{7FE11A28-2071-46D4-9B6C-4D7F8C10DE8E}"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32</a:t>
            </a:fld>
            <a:endParaRPr lang="en-US" altLang="en-US" dirty="0"/>
          </a:p>
        </p:txBody>
      </p:sp>
      <p:graphicFrame>
        <p:nvGraphicFramePr>
          <p:cNvPr id="9" name="Content Placeholder 8"/>
          <p:cNvGraphicFramePr>
            <a:graphicFrameLocks/>
          </p:cNvGraphicFramePr>
          <p:nvPr/>
        </p:nvGraphicFramePr>
        <p:xfrm>
          <a:off x="381000" y="1143000"/>
          <a:ext cx="8229600" cy="74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Scored Recycling Container</a:t>
                      </a:r>
                      <a:endParaRPr lang="en-US" sz="1600" dirty="0"/>
                    </a:p>
                  </a:txBody>
                  <a:tcPr/>
                </a:tc>
                <a:tc>
                  <a:txBody>
                    <a:bodyPr/>
                    <a:lstStyle/>
                    <a:p>
                      <a:r>
                        <a:rPr lang="en-US" sz="1600" dirty="0" smtClean="0"/>
                        <a:t>4 per level</a:t>
                      </a:r>
                      <a:endParaRPr lang="en-US" sz="1600" dirty="0"/>
                    </a:p>
                  </a:txBody>
                  <a:tcPr/>
                </a:tc>
              </a:tr>
            </a:tbl>
          </a:graphicData>
        </a:graphic>
      </p:graphicFrame>
      <p:pic>
        <p:nvPicPr>
          <p:cNvPr id="19458" name="Picture 2"/>
          <p:cNvPicPr>
            <a:picLocks noChangeAspect="1" noChangeArrowheads="1"/>
          </p:cNvPicPr>
          <p:nvPr/>
        </p:nvPicPr>
        <p:blipFill>
          <a:blip r:embed="rId3" cstate="print"/>
          <a:srcRect/>
          <a:stretch>
            <a:fillRect/>
          </a:stretch>
        </p:blipFill>
        <p:spPr bwMode="auto">
          <a:xfrm>
            <a:off x="4953000" y="2362200"/>
            <a:ext cx="3834474" cy="3295554"/>
          </a:xfrm>
          <a:prstGeom prst="rect">
            <a:avLst/>
          </a:prstGeom>
          <a:noFill/>
          <a:ln w="9525">
            <a:noFill/>
            <a:miter lim="800000"/>
            <a:headEnd/>
            <a:tailEnd/>
          </a:ln>
        </p:spPr>
      </p:pic>
      <p:sp>
        <p:nvSpPr>
          <p:cNvPr id="8" name="Rectangle 7"/>
          <p:cNvSpPr/>
          <p:nvPr/>
        </p:nvSpPr>
        <p:spPr>
          <a:xfrm>
            <a:off x="609600" y="2971800"/>
            <a:ext cx="4191000" cy="1477328"/>
          </a:xfrm>
          <a:prstGeom prst="rect">
            <a:avLst/>
          </a:prstGeom>
        </p:spPr>
        <p:txBody>
          <a:bodyPr wrap="square">
            <a:spAutoFit/>
          </a:bodyPr>
          <a:lstStyle/>
          <a:p>
            <a:r>
              <a:rPr lang="en-US" dirty="0" smtClean="0"/>
              <a:t>Recycling Container is scored if it is fully supported by </a:t>
            </a:r>
            <a:r>
              <a:rPr lang="en-US" u="sng" dirty="0" smtClean="0"/>
              <a:t>only</a:t>
            </a:r>
            <a:r>
              <a:rPr lang="en-US" dirty="0" smtClean="0"/>
              <a:t> scored Gray Totes.  Points are awarded based on lowest Level in which a portion resides.</a:t>
            </a:r>
          </a:p>
          <a:p>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Teleop</a:t>
            </a:r>
            <a:endParaRPr lang="en-US" dirty="0"/>
          </a:p>
        </p:txBody>
      </p:sp>
      <p:sp>
        <p:nvSpPr>
          <p:cNvPr id="5" name="Date Placeholder 4"/>
          <p:cNvSpPr>
            <a:spLocks noGrp="1"/>
          </p:cNvSpPr>
          <p:nvPr>
            <p:ph type="dt" sz="half" idx="10"/>
          </p:nvPr>
        </p:nvSpPr>
        <p:spPr/>
        <p:txBody>
          <a:bodyPr/>
          <a:lstStyle/>
          <a:p>
            <a:fld id="{B87B6425-4E7A-4FCF-A97E-5F5CC51AF888}"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33</a:t>
            </a:fld>
            <a:endParaRPr lang="en-US" altLang="en-US" dirty="0"/>
          </a:p>
        </p:txBody>
      </p:sp>
      <p:graphicFrame>
        <p:nvGraphicFramePr>
          <p:cNvPr id="9" name="Content Placeholder 8"/>
          <p:cNvGraphicFramePr>
            <a:graphicFrameLocks/>
          </p:cNvGraphicFramePr>
          <p:nvPr/>
        </p:nvGraphicFramePr>
        <p:xfrm>
          <a:off x="381000" y="1143000"/>
          <a:ext cx="8229600" cy="74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Litter Scored in/on Recycling Container</a:t>
                      </a:r>
                      <a:endParaRPr lang="en-US" sz="1600" dirty="0"/>
                    </a:p>
                  </a:txBody>
                  <a:tcPr/>
                </a:tc>
                <a:tc>
                  <a:txBody>
                    <a:bodyPr/>
                    <a:lstStyle/>
                    <a:p>
                      <a:r>
                        <a:rPr lang="en-US" sz="1600" dirty="0" smtClean="0"/>
                        <a:t>6 per Recycling Container</a:t>
                      </a:r>
                      <a:endParaRPr lang="en-US" sz="1600" dirty="0"/>
                    </a:p>
                  </a:txBody>
                  <a:tcPr/>
                </a:tc>
              </a:tr>
            </a:tbl>
          </a:graphicData>
        </a:graphic>
      </p:graphicFrame>
      <p:pic>
        <p:nvPicPr>
          <p:cNvPr id="20482" name="Picture 2"/>
          <p:cNvPicPr>
            <a:picLocks noChangeAspect="1" noChangeArrowheads="1"/>
          </p:cNvPicPr>
          <p:nvPr/>
        </p:nvPicPr>
        <p:blipFill>
          <a:blip r:embed="rId3" cstate="print"/>
          <a:srcRect/>
          <a:stretch>
            <a:fillRect/>
          </a:stretch>
        </p:blipFill>
        <p:spPr bwMode="auto">
          <a:xfrm>
            <a:off x="4953000" y="2362200"/>
            <a:ext cx="3360342" cy="3251674"/>
          </a:xfrm>
          <a:prstGeom prst="rect">
            <a:avLst/>
          </a:prstGeom>
          <a:noFill/>
          <a:ln w="9525">
            <a:noFill/>
            <a:miter lim="800000"/>
            <a:headEnd/>
            <a:tailEnd/>
          </a:ln>
        </p:spPr>
      </p:pic>
      <p:sp>
        <p:nvSpPr>
          <p:cNvPr id="8" name="Rectangle 7"/>
          <p:cNvSpPr/>
          <p:nvPr/>
        </p:nvSpPr>
        <p:spPr>
          <a:xfrm>
            <a:off x="609600" y="2971800"/>
            <a:ext cx="4191000" cy="1477328"/>
          </a:xfrm>
          <a:prstGeom prst="rect">
            <a:avLst/>
          </a:prstGeom>
        </p:spPr>
        <p:txBody>
          <a:bodyPr wrap="square">
            <a:spAutoFit/>
          </a:bodyPr>
          <a:lstStyle/>
          <a:p>
            <a:r>
              <a:rPr lang="en-US" dirty="0" smtClean="0"/>
              <a:t>Litter in/on Recycling Container is scored in or on that Recycling Container.  A maximum of one Litter will be scored per Recycling Container.</a:t>
            </a:r>
          </a:p>
          <a:p>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Teleop</a:t>
            </a:r>
            <a:endParaRPr lang="en-US" dirty="0"/>
          </a:p>
        </p:txBody>
      </p:sp>
      <p:sp>
        <p:nvSpPr>
          <p:cNvPr id="5" name="Date Placeholder 4"/>
          <p:cNvSpPr>
            <a:spLocks noGrp="1"/>
          </p:cNvSpPr>
          <p:nvPr>
            <p:ph type="dt" sz="half" idx="10"/>
          </p:nvPr>
        </p:nvSpPr>
        <p:spPr/>
        <p:txBody>
          <a:bodyPr/>
          <a:lstStyle/>
          <a:p>
            <a:fld id="{C58B6662-2E08-4143-8B92-D480B2F9D0DF}"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34</a:t>
            </a:fld>
            <a:endParaRPr lang="en-US" altLang="en-US" dirty="0"/>
          </a:p>
        </p:txBody>
      </p:sp>
      <p:graphicFrame>
        <p:nvGraphicFramePr>
          <p:cNvPr id="9" name="Content Placeholder 8"/>
          <p:cNvGraphicFramePr>
            <a:graphicFrameLocks/>
          </p:cNvGraphicFramePr>
          <p:nvPr/>
        </p:nvGraphicFramePr>
        <p:xfrm>
          <a:off x="381000" y="1143000"/>
          <a:ext cx="8229600" cy="74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Litter Scored in Landfill Zone</a:t>
                      </a:r>
                      <a:endParaRPr lang="en-US" sz="1600" dirty="0"/>
                    </a:p>
                  </a:txBody>
                  <a:tcPr/>
                </a:tc>
                <a:tc>
                  <a:txBody>
                    <a:bodyPr/>
                    <a:lstStyle/>
                    <a:p>
                      <a:r>
                        <a:rPr lang="en-US" sz="1600" dirty="0" smtClean="0"/>
                        <a:t>1 per Litter</a:t>
                      </a:r>
                      <a:endParaRPr lang="en-US" sz="1600" dirty="0"/>
                    </a:p>
                  </a:txBody>
                  <a:tcPr/>
                </a:tc>
              </a:tr>
            </a:tbl>
          </a:graphicData>
        </a:graphic>
      </p:graphicFrame>
      <p:pic>
        <p:nvPicPr>
          <p:cNvPr id="21506" name="Picture 2"/>
          <p:cNvPicPr>
            <a:picLocks noChangeAspect="1" noChangeArrowheads="1"/>
          </p:cNvPicPr>
          <p:nvPr/>
        </p:nvPicPr>
        <p:blipFill>
          <a:blip r:embed="rId3" cstate="print"/>
          <a:srcRect/>
          <a:stretch>
            <a:fillRect/>
          </a:stretch>
        </p:blipFill>
        <p:spPr bwMode="auto">
          <a:xfrm>
            <a:off x="4267200" y="3581400"/>
            <a:ext cx="4495800" cy="2159419"/>
          </a:xfrm>
          <a:prstGeom prst="rect">
            <a:avLst/>
          </a:prstGeom>
          <a:noFill/>
          <a:ln w="9525">
            <a:noFill/>
            <a:miter lim="800000"/>
            <a:headEnd/>
            <a:tailEnd/>
          </a:ln>
        </p:spPr>
      </p:pic>
      <p:sp>
        <p:nvSpPr>
          <p:cNvPr id="8" name="TextBox 7"/>
          <p:cNvSpPr txBox="1"/>
          <p:nvPr/>
        </p:nvSpPr>
        <p:spPr>
          <a:xfrm>
            <a:off x="5791200" y="2057400"/>
            <a:ext cx="1505540" cy="369332"/>
          </a:xfrm>
          <a:prstGeom prst="rect">
            <a:avLst/>
          </a:prstGeom>
          <a:noFill/>
        </p:spPr>
        <p:txBody>
          <a:bodyPr wrap="none" rtlCol="0">
            <a:spAutoFit/>
          </a:bodyPr>
          <a:lstStyle/>
          <a:p>
            <a:r>
              <a:rPr lang="en-US" dirty="0" smtClean="0"/>
              <a:t>Landfill Zone</a:t>
            </a:r>
            <a:endParaRPr lang="en-US" dirty="0"/>
          </a:p>
        </p:txBody>
      </p:sp>
      <p:cxnSp>
        <p:nvCxnSpPr>
          <p:cNvPr id="10" name="Straight Arrow Connector 9"/>
          <p:cNvCxnSpPr/>
          <p:nvPr/>
        </p:nvCxnSpPr>
        <p:spPr>
          <a:xfrm flipH="1">
            <a:off x="5715000" y="2438400"/>
            <a:ext cx="8001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600" y="2514600"/>
            <a:ext cx="4191000" cy="3139321"/>
          </a:xfrm>
          <a:prstGeom prst="rect">
            <a:avLst/>
          </a:prstGeom>
        </p:spPr>
        <p:txBody>
          <a:bodyPr wrap="square">
            <a:spAutoFit/>
          </a:bodyPr>
          <a:lstStyle/>
          <a:p>
            <a:r>
              <a:rPr lang="en-US" dirty="0" smtClean="0"/>
              <a:t>Litter Scored in Landfill Zone when it is fully contained within the zone on their side of the field.</a:t>
            </a:r>
          </a:p>
          <a:p>
            <a:endParaRPr lang="en-US" dirty="0" smtClean="0"/>
          </a:p>
          <a:p>
            <a:r>
              <a:rPr lang="en-US" dirty="0" smtClean="0"/>
              <a:t>In example to right, only A and B are in red Landfill Zone.  C is in both red and blue so it does not count for either Alliance.  D, E and F are not contained in Landfill Zone and do not score as Litter in Landfill Zone.</a:t>
            </a:r>
          </a:p>
          <a:p>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Teleop</a:t>
            </a:r>
            <a:endParaRPr lang="en-US" dirty="0"/>
          </a:p>
        </p:txBody>
      </p:sp>
      <p:sp>
        <p:nvSpPr>
          <p:cNvPr id="5" name="Date Placeholder 4"/>
          <p:cNvSpPr>
            <a:spLocks noGrp="1"/>
          </p:cNvSpPr>
          <p:nvPr>
            <p:ph type="dt" sz="half" idx="10"/>
          </p:nvPr>
        </p:nvSpPr>
        <p:spPr/>
        <p:txBody>
          <a:bodyPr/>
          <a:lstStyle/>
          <a:p>
            <a:fld id="{83E07F8B-AC85-4D45-BA82-53E4197D79FB}"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35</a:t>
            </a:fld>
            <a:endParaRPr lang="en-US" altLang="en-US" dirty="0"/>
          </a:p>
        </p:txBody>
      </p:sp>
      <p:graphicFrame>
        <p:nvGraphicFramePr>
          <p:cNvPr id="9" name="Content Placeholder 8"/>
          <p:cNvGraphicFramePr>
            <a:graphicFrameLocks/>
          </p:cNvGraphicFramePr>
          <p:nvPr/>
        </p:nvGraphicFramePr>
        <p:xfrm>
          <a:off x="381000" y="1143000"/>
          <a:ext cx="8229600" cy="74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r>
              <a:tr h="370840">
                <a:tc>
                  <a:txBody>
                    <a:bodyPr/>
                    <a:lstStyle/>
                    <a:p>
                      <a:r>
                        <a:rPr lang="en-US" sz="1600" dirty="0" smtClean="0"/>
                        <a:t>Unprocessed Litter Bonus</a:t>
                      </a:r>
                      <a:endParaRPr lang="en-US" sz="1600" dirty="0"/>
                    </a:p>
                  </a:txBody>
                  <a:tcPr/>
                </a:tc>
                <a:tc>
                  <a:txBody>
                    <a:bodyPr/>
                    <a:lstStyle/>
                    <a:p>
                      <a:r>
                        <a:rPr lang="en-US" sz="1600" dirty="0" smtClean="0"/>
                        <a:t>4 per Litter</a:t>
                      </a:r>
                      <a:endParaRPr lang="en-US" sz="1600" dirty="0"/>
                    </a:p>
                  </a:txBody>
                  <a:tcPr/>
                </a:tc>
              </a:tr>
            </a:tbl>
          </a:graphicData>
        </a:graphic>
      </p:graphicFrame>
      <p:pic>
        <p:nvPicPr>
          <p:cNvPr id="8" name="Picture 2"/>
          <p:cNvPicPr>
            <a:picLocks noChangeAspect="1" noChangeArrowheads="1"/>
          </p:cNvPicPr>
          <p:nvPr/>
        </p:nvPicPr>
        <p:blipFill>
          <a:blip r:embed="rId3" cstate="print"/>
          <a:srcRect/>
          <a:stretch>
            <a:fillRect/>
          </a:stretch>
        </p:blipFill>
        <p:spPr bwMode="auto">
          <a:xfrm>
            <a:off x="4343400" y="3581400"/>
            <a:ext cx="4495800" cy="2159419"/>
          </a:xfrm>
          <a:prstGeom prst="rect">
            <a:avLst/>
          </a:prstGeom>
          <a:noFill/>
          <a:ln w="9525">
            <a:noFill/>
            <a:miter lim="800000"/>
            <a:headEnd/>
            <a:tailEnd/>
          </a:ln>
        </p:spPr>
      </p:pic>
      <p:sp>
        <p:nvSpPr>
          <p:cNvPr id="10" name="TextBox 9"/>
          <p:cNvSpPr txBox="1"/>
          <p:nvPr/>
        </p:nvSpPr>
        <p:spPr>
          <a:xfrm>
            <a:off x="5791200" y="2057400"/>
            <a:ext cx="1505540" cy="369332"/>
          </a:xfrm>
          <a:prstGeom prst="rect">
            <a:avLst/>
          </a:prstGeom>
          <a:noFill/>
        </p:spPr>
        <p:txBody>
          <a:bodyPr wrap="none" rtlCol="0">
            <a:spAutoFit/>
          </a:bodyPr>
          <a:lstStyle/>
          <a:p>
            <a:r>
              <a:rPr lang="en-US" dirty="0" smtClean="0"/>
              <a:t>Landfill Zone</a:t>
            </a:r>
            <a:endParaRPr lang="en-US" dirty="0"/>
          </a:p>
        </p:txBody>
      </p:sp>
      <p:cxnSp>
        <p:nvCxnSpPr>
          <p:cNvPr id="11" name="Straight Arrow Connector 10"/>
          <p:cNvCxnSpPr/>
          <p:nvPr/>
        </p:nvCxnSpPr>
        <p:spPr>
          <a:xfrm flipH="1">
            <a:off x="5715000" y="2438400"/>
            <a:ext cx="8001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600" y="2514600"/>
            <a:ext cx="4191000" cy="3693319"/>
          </a:xfrm>
          <a:prstGeom prst="rect">
            <a:avLst/>
          </a:prstGeom>
        </p:spPr>
        <p:txBody>
          <a:bodyPr wrap="square">
            <a:spAutoFit/>
          </a:bodyPr>
          <a:lstStyle/>
          <a:p>
            <a:r>
              <a:rPr lang="en-US" dirty="0" smtClean="0"/>
              <a:t>Unprocessed Litter bonus is given to Alliance for each Litter that is fully contained by the opposite side of the Field and not scored in the Landfill Zone or scored in a Recycling Container.</a:t>
            </a:r>
          </a:p>
          <a:p>
            <a:endParaRPr lang="en-US" dirty="0" smtClean="0"/>
          </a:p>
          <a:p>
            <a:r>
              <a:rPr lang="en-US" dirty="0" smtClean="0"/>
              <a:t>In example to right, D and E are scored for the blue Alliance.  Litter F remains in the Bin and does not score as an unprocessed Letter Bonus as it is not on the field.</a:t>
            </a:r>
          </a:p>
          <a:p>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Match Logistics</a:t>
            </a:r>
            <a:endParaRPr lang="en-US" dirty="0"/>
          </a:p>
        </p:txBody>
      </p:sp>
      <p:sp>
        <p:nvSpPr>
          <p:cNvPr id="5" name="Date Placeholder 4"/>
          <p:cNvSpPr>
            <a:spLocks noGrp="1"/>
          </p:cNvSpPr>
          <p:nvPr>
            <p:ph type="dt" sz="half" idx="10"/>
          </p:nvPr>
        </p:nvSpPr>
        <p:spPr/>
        <p:txBody>
          <a:bodyPr/>
          <a:lstStyle/>
          <a:p>
            <a:fld id="{3DAAA956-BF4F-4E78-A349-983D5DCA25D3}"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36</a:t>
            </a:fld>
            <a:endParaRPr lang="en-US" altLang="en-US" dirty="0"/>
          </a:p>
        </p:txBody>
      </p:sp>
      <p:sp>
        <p:nvSpPr>
          <p:cNvPr id="12" name="Rectangle 11"/>
          <p:cNvSpPr/>
          <p:nvPr/>
        </p:nvSpPr>
        <p:spPr>
          <a:xfrm>
            <a:off x="5562600" y="4800600"/>
            <a:ext cx="685800" cy="11430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04800" y="990600"/>
            <a:ext cx="8610600" cy="2751522"/>
          </a:xfrm>
          <a:prstGeom prst="rect">
            <a:avLst/>
          </a:prstGeom>
        </p:spPr>
        <p:txBody>
          <a:bodyPr wrap="square">
            <a:spAutoFit/>
          </a:bodyPr>
          <a:lstStyle/>
          <a:p>
            <a:pPr>
              <a:buFont typeface="Arial" pitchFamily="34" charset="0"/>
              <a:buChar char="•"/>
            </a:pPr>
            <a:endParaRPr lang="en-US" dirty="0" smtClean="0"/>
          </a:p>
          <a:p>
            <a:pPr marL="173038" indent="-173038">
              <a:spcBef>
                <a:spcPct val="20000"/>
              </a:spcBef>
              <a:buFont typeface="Arial" pitchFamily="34" charset="0"/>
              <a:buChar char="•"/>
            </a:pPr>
            <a:r>
              <a:rPr lang="en-US" dirty="0" smtClean="0">
                <a:latin typeface="+mn-lt"/>
                <a:cs typeface="+mn-cs"/>
              </a:rPr>
              <a:t>A drive team may elect to remove the Yellow Tote from the Staging Zone directly in front of their Player Station and instead place it in the Alliance Station. </a:t>
            </a:r>
          </a:p>
          <a:p>
            <a:pPr marL="173038" indent="-173038">
              <a:spcBef>
                <a:spcPct val="20000"/>
              </a:spcBef>
              <a:buFont typeface="Arial" pitchFamily="34" charset="0"/>
              <a:buChar char="•"/>
            </a:pPr>
            <a:r>
              <a:rPr lang="en-US" dirty="0" smtClean="0">
                <a:latin typeface="+mn-lt"/>
                <a:cs typeface="+mn-cs"/>
              </a:rPr>
              <a:t>Game elements ejected from the Field will remain out of play for the remainder of the match.</a:t>
            </a:r>
          </a:p>
          <a:p>
            <a:pPr marL="173038" indent="-173038">
              <a:spcBef>
                <a:spcPct val="20000"/>
              </a:spcBef>
              <a:buFont typeface="Arial" pitchFamily="34" charset="0"/>
              <a:buChar char="•"/>
            </a:pPr>
            <a:r>
              <a:rPr lang="en-US" dirty="0" smtClean="0">
                <a:latin typeface="+mn-lt"/>
                <a:cs typeface="+mn-cs"/>
              </a:rPr>
              <a:t>Drive teams may not move, nor preload Totes, Recycling Containers, or Litter onto their robot prior to the start of the Match.  There are no rules that prohibit a robot from being in contact with Totes or Recycling Containers at the start of the match.</a:t>
            </a:r>
          </a:p>
        </p:txBody>
      </p:sp>
      <p:pic>
        <p:nvPicPr>
          <p:cNvPr id="22530" name="Picture 2"/>
          <p:cNvPicPr>
            <a:picLocks noChangeAspect="1" noChangeArrowheads="1"/>
          </p:cNvPicPr>
          <p:nvPr/>
        </p:nvPicPr>
        <p:blipFill>
          <a:blip r:embed="rId3" cstate="print"/>
          <a:srcRect/>
          <a:stretch>
            <a:fillRect/>
          </a:stretch>
        </p:blipFill>
        <p:spPr bwMode="auto">
          <a:xfrm>
            <a:off x="2209800" y="3429000"/>
            <a:ext cx="5405099" cy="267139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Game – Robot Positioning</a:t>
            </a:r>
            <a:endParaRPr lang="en-US" dirty="0"/>
          </a:p>
        </p:txBody>
      </p:sp>
      <p:sp>
        <p:nvSpPr>
          <p:cNvPr id="5" name="Date Placeholder 4"/>
          <p:cNvSpPr>
            <a:spLocks noGrp="1"/>
          </p:cNvSpPr>
          <p:nvPr>
            <p:ph type="dt" sz="half" idx="10"/>
          </p:nvPr>
        </p:nvSpPr>
        <p:spPr/>
        <p:txBody>
          <a:bodyPr/>
          <a:lstStyle/>
          <a:p>
            <a:fld id="{DC02FF6D-FC3F-4408-9D7D-47616BF73E63}"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37</a:t>
            </a:fld>
            <a:endParaRPr lang="en-US" altLang="en-US" dirty="0"/>
          </a:p>
        </p:txBody>
      </p:sp>
      <p:sp>
        <p:nvSpPr>
          <p:cNvPr id="12" name="Rectangle 11"/>
          <p:cNvSpPr/>
          <p:nvPr/>
        </p:nvSpPr>
        <p:spPr>
          <a:xfrm>
            <a:off x="5562600" y="4800600"/>
            <a:ext cx="685800" cy="11430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04800" y="1066800"/>
            <a:ext cx="8610600" cy="3539430"/>
          </a:xfrm>
          <a:prstGeom prst="rect">
            <a:avLst/>
          </a:prstGeom>
        </p:spPr>
        <p:txBody>
          <a:bodyPr wrap="square">
            <a:spAutoFit/>
          </a:bodyPr>
          <a:lstStyle/>
          <a:p>
            <a:endParaRPr lang="en-US" sz="2000" dirty="0" smtClean="0"/>
          </a:p>
          <a:p>
            <a:pPr>
              <a:spcBef>
                <a:spcPct val="20000"/>
              </a:spcBef>
              <a:buFont typeface="Wingdings" pitchFamily="2" charset="2"/>
            </a:pPr>
            <a:r>
              <a:rPr lang="en-US" sz="2000" dirty="0" smtClean="0">
                <a:latin typeface="+mn-lt"/>
                <a:cs typeface="+mn-cs"/>
              </a:rPr>
              <a:t>When placed on the field for a match, each robot must be: </a:t>
            </a:r>
          </a:p>
          <a:p>
            <a:pPr marL="971550" lvl="1" indent="-514350">
              <a:spcBef>
                <a:spcPct val="20000"/>
              </a:spcBef>
              <a:buFont typeface="+mj-lt"/>
              <a:buAutoNum type="alphaUcPeriod"/>
            </a:pPr>
            <a:r>
              <a:rPr lang="en-US" sz="2000" dirty="0" smtClean="0">
                <a:latin typeface="+mn-lt"/>
                <a:cs typeface="+mn-cs"/>
              </a:rPr>
              <a:t>in compliance with all robot rules (i.e. have passed Inspection), </a:t>
            </a:r>
          </a:p>
          <a:p>
            <a:pPr marL="971550" lvl="1" indent="-514350">
              <a:spcBef>
                <a:spcPct val="20000"/>
              </a:spcBef>
              <a:buFont typeface="+mj-lt"/>
              <a:buAutoNum type="alphaUcPeriod"/>
            </a:pPr>
            <a:r>
              <a:rPr lang="en-US" sz="2000" dirty="0" smtClean="0">
                <a:latin typeface="+mn-lt"/>
                <a:cs typeface="+mn-cs"/>
              </a:rPr>
              <a:t>fully supported by the floor, Scoring Platform, and/or Scoring Platform ramps on their Alliance’s side of the field, and</a:t>
            </a:r>
          </a:p>
          <a:p>
            <a:pPr marL="971550" lvl="1" indent="-514350">
              <a:spcBef>
                <a:spcPct val="20000"/>
              </a:spcBef>
              <a:buFont typeface="+mj-lt"/>
              <a:buAutoNum type="alphaUcPeriod"/>
            </a:pPr>
            <a:r>
              <a:rPr lang="en-US" sz="2000" dirty="0" smtClean="0">
                <a:latin typeface="+mn-lt"/>
                <a:cs typeface="+mn-cs"/>
              </a:rPr>
              <a:t>Completely </a:t>
            </a:r>
            <a:r>
              <a:rPr lang="en-US" sz="2000" u="sng" dirty="0" smtClean="0">
                <a:latin typeface="+mn-lt"/>
                <a:cs typeface="+mn-cs"/>
              </a:rPr>
              <a:t>outside</a:t>
            </a:r>
            <a:r>
              <a:rPr lang="en-US" sz="2000" dirty="0" smtClean="0">
                <a:latin typeface="+mn-lt"/>
                <a:cs typeface="+mn-cs"/>
              </a:rPr>
              <a:t> of their Auto Zone and Landfill Zone</a:t>
            </a:r>
          </a:p>
          <a:p>
            <a:pPr marL="514350" indent="-514350">
              <a:spcBef>
                <a:spcPct val="20000"/>
              </a:spcBef>
            </a:pPr>
            <a:r>
              <a:rPr lang="en-US" sz="2000" dirty="0" smtClean="0">
                <a:latin typeface="+mn-lt"/>
                <a:cs typeface="+mn-cs"/>
              </a:rPr>
              <a:t>Drive teams may only bring hand tools, including battery-operated hand tools, onto the field to configure or disassemble their robots.</a:t>
            </a:r>
          </a:p>
          <a:p>
            <a:pPr marL="514350" indent="-514350">
              <a:spcBef>
                <a:spcPct val="20000"/>
              </a:spcBef>
            </a:pPr>
            <a:r>
              <a:rPr lang="en-US" sz="2000" dirty="0" smtClean="0">
                <a:latin typeface="+mn-lt"/>
                <a:cs typeface="+mn-cs"/>
              </a:rPr>
              <a:t>Drive Teams may not cause significant or repeated delays to the start of the match.</a:t>
            </a:r>
          </a:p>
        </p:txBody>
      </p:sp>
      <p:pic>
        <p:nvPicPr>
          <p:cNvPr id="8" name="Picture 2"/>
          <p:cNvPicPr>
            <a:picLocks noChangeAspect="1" noChangeArrowheads="1"/>
          </p:cNvPicPr>
          <p:nvPr/>
        </p:nvPicPr>
        <p:blipFill>
          <a:blip r:embed="rId3" cstate="print"/>
          <a:srcRect/>
          <a:stretch>
            <a:fillRect/>
          </a:stretch>
        </p:blipFill>
        <p:spPr bwMode="auto">
          <a:xfrm>
            <a:off x="4648200" y="4267200"/>
            <a:ext cx="3851868" cy="1905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Game Play – Match Timing </a:t>
            </a:r>
            <a:endParaRPr lang="en-US" dirty="0"/>
          </a:p>
        </p:txBody>
      </p:sp>
      <p:sp>
        <p:nvSpPr>
          <p:cNvPr id="65539" name="Rectangle 3"/>
          <p:cNvSpPr>
            <a:spLocks noGrp="1" noChangeArrowheads="1"/>
          </p:cNvSpPr>
          <p:nvPr>
            <p:ph type="body" idx="1"/>
          </p:nvPr>
        </p:nvSpPr>
        <p:spPr>
          <a:xfrm>
            <a:off x="609600" y="1295400"/>
            <a:ext cx="8534400" cy="4530725"/>
          </a:xfrm>
        </p:spPr>
        <p:txBody>
          <a:bodyPr/>
          <a:lstStyle/>
          <a:p>
            <a:pPr>
              <a:lnSpc>
                <a:spcPct val="90000"/>
              </a:lnSpc>
            </a:pPr>
            <a:r>
              <a:rPr lang="en-US" dirty="0" smtClean="0"/>
              <a:t>Match is 2 minutes and 30 seconds long</a:t>
            </a:r>
          </a:p>
          <a:p>
            <a:pPr lvl="1">
              <a:lnSpc>
                <a:spcPct val="90000"/>
              </a:lnSpc>
            </a:pPr>
            <a:r>
              <a:rPr lang="en-US" dirty="0" smtClean="0"/>
              <a:t>Autonomous period is 15 seconds at beginning</a:t>
            </a:r>
          </a:p>
          <a:p>
            <a:pPr lvl="1">
              <a:lnSpc>
                <a:spcPct val="90000"/>
              </a:lnSpc>
            </a:pPr>
            <a:r>
              <a:rPr lang="en-US" dirty="0" smtClean="0"/>
              <a:t>Teleoperated period is 2 minutes and 15 seconds long</a:t>
            </a:r>
          </a:p>
          <a:p>
            <a:pPr>
              <a:lnSpc>
                <a:spcPct val="90000"/>
              </a:lnSpc>
            </a:pPr>
            <a:endParaRPr lang="en-US" dirty="0"/>
          </a:p>
        </p:txBody>
      </p:sp>
      <p:sp>
        <p:nvSpPr>
          <p:cNvPr id="4" name="Date Placeholder 3"/>
          <p:cNvSpPr>
            <a:spLocks noGrp="1"/>
          </p:cNvSpPr>
          <p:nvPr>
            <p:ph type="dt" sz="half" idx="10"/>
          </p:nvPr>
        </p:nvSpPr>
        <p:spPr/>
        <p:txBody>
          <a:bodyPr/>
          <a:lstStyle/>
          <a:p>
            <a:fld id="{AC05B9C6-DB18-4400-8314-4AFE85CE2E91}"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38</a:t>
            </a:fld>
            <a:endParaRPr lang="en-US" alt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Game Play – General Rules </a:t>
            </a:r>
            <a:endParaRPr lang="en-US" dirty="0"/>
          </a:p>
        </p:txBody>
      </p:sp>
      <p:sp>
        <p:nvSpPr>
          <p:cNvPr id="65539" name="Rectangle 3"/>
          <p:cNvSpPr>
            <a:spLocks noGrp="1" noChangeArrowheads="1"/>
          </p:cNvSpPr>
          <p:nvPr>
            <p:ph type="body" idx="1"/>
          </p:nvPr>
        </p:nvSpPr>
        <p:spPr>
          <a:xfrm>
            <a:off x="609600" y="1295400"/>
            <a:ext cx="8534400" cy="4530725"/>
          </a:xfrm>
        </p:spPr>
        <p:txBody>
          <a:bodyPr/>
          <a:lstStyle/>
          <a:p>
            <a:pPr>
              <a:lnSpc>
                <a:spcPct val="90000"/>
              </a:lnSpc>
            </a:pPr>
            <a:r>
              <a:rPr lang="en-US" sz="2000" dirty="0" smtClean="0"/>
              <a:t>The following actions are prohibited with regards to interaction with field elements (A-D exclude Totes, Recycling Containers, and Litter):</a:t>
            </a:r>
          </a:p>
          <a:p>
            <a:pPr marL="801687" lvl="1" indent="-457200">
              <a:lnSpc>
                <a:spcPct val="90000"/>
              </a:lnSpc>
              <a:buFont typeface="+mj-lt"/>
              <a:buAutoNum type="alphaUcPeriod"/>
            </a:pPr>
            <a:r>
              <a:rPr lang="en-US" sz="2000" dirty="0" smtClean="0"/>
              <a:t>Grabbing</a:t>
            </a:r>
          </a:p>
          <a:p>
            <a:pPr marL="801687" lvl="1" indent="-457200">
              <a:lnSpc>
                <a:spcPct val="90000"/>
              </a:lnSpc>
              <a:buFont typeface="+mj-lt"/>
              <a:buAutoNum type="alphaUcPeriod"/>
            </a:pPr>
            <a:r>
              <a:rPr lang="en-US" sz="2000" dirty="0" smtClean="0"/>
              <a:t>Grasping</a:t>
            </a:r>
          </a:p>
          <a:p>
            <a:pPr marL="801687" lvl="1" indent="-457200">
              <a:lnSpc>
                <a:spcPct val="90000"/>
              </a:lnSpc>
              <a:buFont typeface="+mj-lt"/>
              <a:buAutoNum type="alphaUcPeriod"/>
            </a:pPr>
            <a:r>
              <a:rPr lang="en-US" sz="2000" dirty="0" smtClean="0"/>
              <a:t>Grappling</a:t>
            </a:r>
          </a:p>
          <a:p>
            <a:pPr marL="801687" lvl="1" indent="-457200">
              <a:lnSpc>
                <a:spcPct val="90000"/>
              </a:lnSpc>
              <a:buFont typeface="+mj-lt"/>
              <a:buAutoNum type="alphaUcPeriod"/>
            </a:pPr>
            <a:r>
              <a:rPr lang="en-US" sz="2000" dirty="0" smtClean="0"/>
              <a:t>Attaching to</a:t>
            </a:r>
          </a:p>
          <a:p>
            <a:pPr marL="801687" lvl="1" indent="-457200">
              <a:lnSpc>
                <a:spcPct val="90000"/>
              </a:lnSpc>
              <a:buFont typeface="+mj-lt"/>
              <a:buAutoNum type="alphaUcPeriod"/>
            </a:pPr>
            <a:r>
              <a:rPr lang="en-US" sz="2000" dirty="0" smtClean="0"/>
              <a:t>Becoming entangled</a:t>
            </a:r>
          </a:p>
          <a:p>
            <a:pPr marL="801687" lvl="1" indent="-457200">
              <a:lnSpc>
                <a:spcPct val="90000"/>
              </a:lnSpc>
              <a:buFont typeface="+mj-lt"/>
              <a:buAutoNum type="alphaUcPeriod"/>
            </a:pPr>
            <a:r>
              <a:rPr lang="en-US" sz="2000" dirty="0" smtClean="0"/>
              <a:t>Hanging</a:t>
            </a:r>
          </a:p>
          <a:p>
            <a:pPr marL="801687" lvl="1" indent="-457200">
              <a:lnSpc>
                <a:spcPct val="90000"/>
              </a:lnSpc>
              <a:buFont typeface="+mj-lt"/>
              <a:buAutoNum type="alphaUcPeriod"/>
            </a:pPr>
            <a:r>
              <a:rPr lang="en-US" sz="2000" dirty="0" smtClean="0"/>
              <a:t>Damaging</a:t>
            </a:r>
          </a:p>
          <a:p>
            <a:pPr marL="801687" lvl="1" indent="-457200">
              <a:lnSpc>
                <a:spcPct val="90000"/>
              </a:lnSpc>
              <a:buFont typeface="+mj-lt"/>
              <a:buAutoNum type="alphaUcPeriod"/>
            </a:pPr>
            <a:r>
              <a:rPr lang="en-US" sz="2000" dirty="0" smtClean="0"/>
              <a:t>Tying</a:t>
            </a:r>
          </a:p>
          <a:p>
            <a:pPr>
              <a:lnSpc>
                <a:spcPct val="90000"/>
              </a:lnSpc>
            </a:pPr>
            <a:r>
              <a:rPr lang="en-US" sz="2000" dirty="0" smtClean="0"/>
              <a:t>Robots may not push or react against the white horizontal surface of the Step.  Incidental reaction while interacting with Totes or Recycling Containers is an exception to this rule.</a:t>
            </a:r>
          </a:p>
          <a:p>
            <a:pPr>
              <a:lnSpc>
                <a:spcPct val="90000"/>
              </a:lnSpc>
              <a:buNone/>
            </a:pPr>
            <a:endParaRPr lang="en-US" sz="2000" dirty="0"/>
          </a:p>
        </p:txBody>
      </p:sp>
      <p:sp>
        <p:nvSpPr>
          <p:cNvPr id="4" name="Date Placeholder 3"/>
          <p:cNvSpPr>
            <a:spLocks noGrp="1"/>
          </p:cNvSpPr>
          <p:nvPr>
            <p:ph type="dt" sz="half" idx="10"/>
          </p:nvPr>
        </p:nvSpPr>
        <p:spPr/>
        <p:txBody>
          <a:bodyPr/>
          <a:lstStyle/>
          <a:p>
            <a:fld id="{D6196C25-2BCD-4457-875D-82AB77C941FE}"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39</a:t>
            </a:fld>
            <a:endParaRPr lang="en-US" alt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Overview</a:t>
            </a:r>
            <a:endParaRPr lang="en-US" dirty="0"/>
          </a:p>
        </p:txBody>
      </p:sp>
      <p:sp>
        <p:nvSpPr>
          <p:cNvPr id="3" name="Content Placeholder 2"/>
          <p:cNvSpPr>
            <a:spLocks noGrp="1"/>
          </p:cNvSpPr>
          <p:nvPr>
            <p:ph idx="1"/>
          </p:nvPr>
        </p:nvSpPr>
        <p:spPr>
          <a:xfrm>
            <a:off x="457200" y="1371600"/>
            <a:ext cx="8229600" cy="4530725"/>
          </a:xfrm>
        </p:spPr>
        <p:txBody>
          <a:bodyPr/>
          <a:lstStyle/>
          <a:p>
            <a:r>
              <a:rPr lang="en-US" sz="2400" dirty="0" smtClean="0">
                <a:latin typeface="Arial" pitchFamily="34" charset="0"/>
                <a:cs typeface="Arial" pitchFamily="34" charset="0"/>
              </a:rPr>
              <a:t>Tournament Format</a:t>
            </a:r>
          </a:p>
          <a:p>
            <a:pPr lvl="1"/>
            <a:r>
              <a:rPr lang="en-US" sz="2400" dirty="0" smtClean="0">
                <a:latin typeface="Arial" pitchFamily="34" charset="0"/>
                <a:cs typeface="Arial" pitchFamily="34" charset="0"/>
              </a:rPr>
              <a:t>Practice Matches</a:t>
            </a:r>
          </a:p>
          <a:p>
            <a:pPr lvl="2"/>
            <a:r>
              <a:rPr lang="en-US" sz="2400" dirty="0" smtClean="0">
                <a:latin typeface="Arial" pitchFamily="34" charset="0"/>
                <a:cs typeface="Arial" pitchFamily="34" charset="0"/>
              </a:rPr>
              <a:t>To practice or run your robot on the field prior to qualification matches</a:t>
            </a:r>
          </a:p>
          <a:p>
            <a:pPr lvl="1"/>
            <a:r>
              <a:rPr lang="en-US" sz="2400" dirty="0" smtClean="0">
                <a:latin typeface="Arial" pitchFamily="34" charset="0"/>
                <a:cs typeface="Arial" pitchFamily="34" charset="0"/>
              </a:rPr>
              <a:t>Qualification Matches</a:t>
            </a:r>
          </a:p>
          <a:p>
            <a:pPr lvl="2"/>
            <a:r>
              <a:rPr lang="en-US" sz="2400" dirty="0" smtClean="0">
                <a:latin typeface="Arial" pitchFamily="34" charset="0"/>
                <a:cs typeface="Arial" pitchFamily="34" charset="0"/>
              </a:rPr>
              <a:t>Earn seeding position that may qualify you for Elimination Matches</a:t>
            </a:r>
          </a:p>
          <a:p>
            <a:pPr lvl="1"/>
            <a:r>
              <a:rPr lang="en-US" sz="2400" dirty="0" smtClean="0">
                <a:latin typeface="Arial" pitchFamily="34" charset="0"/>
                <a:cs typeface="Arial" pitchFamily="34" charset="0"/>
              </a:rPr>
              <a:t>Playoff Matches (No longer called Elimination Matches)</a:t>
            </a:r>
          </a:p>
          <a:p>
            <a:pPr lvl="2"/>
            <a:r>
              <a:rPr lang="en-US" sz="2400" dirty="0" smtClean="0">
                <a:latin typeface="Arial" pitchFamily="34" charset="0"/>
                <a:cs typeface="Arial" pitchFamily="34" charset="0"/>
              </a:rPr>
              <a:t>Determine the Champions</a:t>
            </a:r>
            <a:endParaRPr lang="en-US"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60B6B9B7-5A50-4649-B9DF-23E45247B901}"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a:t>
            </a:fld>
            <a:endParaRPr lang="en-US" altLang="en-US" dirty="0"/>
          </a:p>
        </p:txBody>
      </p:sp>
      <p:sp>
        <p:nvSpPr>
          <p:cNvPr id="6" name="Footer Placeholder 5"/>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Game Play – General Rules </a:t>
            </a:r>
            <a:endParaRPr lang="en-US" dirty="0"/>
          </a:p>
        </p:txBody>
      </p:sp>
      <p:sp>
        <p:nvSpPr>
          <p:cNvPr id="65539" name="Rectangle 3"/>
          <p:cNvSpPr>
            <a:spLocks noGrp="1" noChangeArrowheads="1"/>
          </p:cNvSpPr>
          <p:nvPr>
            <p:ph type="body" idx="1"/>
          </p:nvPr>
        </p:nvSpPr>
        <p:spPr>
          <a:xfrm>
            <a:off x="609600" y="1295400"/>
            <a:ext cx="8534400" cy="4530725"/>
          </a:xfrm>
        </p:spPr>
        <p:txBody>
          <a:bodyPr/>
          <a:lstStyle/>
          <a:p>
            <a:pPr>
              <a:lnSpc>
                <a:spcPct val="90000"/>
              </a:lnSpc>
            </a:pPr>
            <a:r>
              <a:rPr lang="en-US" sz="2400" dirty="0" smtClean="0"/>
              <a:t>Robots may not contact anything beyond the Step.  Momentary contact as a result of Robot interaction over the Step is an exception to this rule.  If a Robot become inoperable or “stuck” while some portion of the Robot is extending beyond the Step, the Robot will not receive multiple Fouls.</a:t>
            </a:r>
          </a:p>
          <a:p>
            <a:pPr lvl="1">
              <a:lnSpc>
                <a:spcPct val="90000"/>
              </a:lnSpc>
            </a:pPr>
            <a:endParaRPr lang="en-US" sz="2400" dirty="0"/>
          </a:p>
        </p:txBody>
      </p:sp>
      <p:sp>
        <p:nvSpPr>
          <p:cNvPr id="4" name="Date Placeholder 3"/>
          <p:cNvSpPr>
            <a:spLocks noGrp="1"/>
          </p:cNvSpPr>
          <p:nvPr>
            <p:ph type="dt" sz="half" idx="10"/>
          </p:nvPr>
        </p:nvSpPr>
        <p:spPr/>
        <p:txBody>
          <a:bodyPr/>
          <a:lstStyle/>
          <a:p>
            <a:fld id="{8FBEF8A8-AB37-40E4-9943-F5A18055851B}"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40</a:t>
            </a:fld>
            <a:endParaRPr lang="en-US" altLang="en-US" dirty="0"/>
          </a:p>
        </p:txBody>
      </p:sp>
      <p:pic>
        <p:nvPicPr>
          <p:cNvPr id="23554" name="Picture 2"/>
          <p:cNvPicPr>
            <a:picLocks noChangeAspect="1" noChangeArrowheads="1"/>
          </p:cNvPicPr>
          <p:nvPr/>
        </p:nvPicPr>
        <p:blipFill>
          <a:blip r:embed="rId3" cstate="print"/>
          <a:srcRect/>
          <a:stretch>
            <a:fillRect/>
          </a:stretch>
        </p:blipFill>
        <p:spPr bwMode="auto">
          <a:xfrm>
            <a:off x="2514600" y="3505200"/>
            <a:ext cx="4638675" cy="247735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Assignment</a:t>
            </a:r>
            <a:endParaRPr lang="en-US" dirty="0"/>
          </a:p>
        </p:txBody>
      </p:sp>
      <p:sp>
        <p:nvSpPr>
          <p:cNvPr id="3" name="Content Placeholder 2"/>
          <p:cNvSpPr>
            <a:spLocks noGrp="1"/>
          </p:cNvSpPr>
          <p:nvPr>
            <p:ph idx="1"/>
          </p:nvPr>
        </p:nvSpPr>
        <p:spPr>
          <a:xfrm>
            <a:off x="533400" y="1143000"/>
            <a:ext cx="8229600" cy="4530725"/>
          </a:xfrm>
        </p:spPr>
        <p:txBody>
          <a:bodyPr/>
          <a:lstStyle/>
          <a:p>
            <a:r>
              <a:rPr lang="en-US" dirty="0" smtClean="0"/>
              <a:t>Upon a rule violation, a Foul will be issued and six points will be decremented from the offending Alliance’s score.  </a:t>
            </a:r>
          </a:p>
          <a:p>
            <a:r>
              <a:rPr lang="en-US" dirty="0" smtClean="0"/>
              <a:t>The minimum score for an Alliance in a match is zero.</a:t>
            </a:r>
            <a:endParaRPr lang="en-US" dirty="0"/>
          </a:p>
        </p:txBody>
      </p:sp>
      <p:sp>
        <p:nvSpPr>
          <p:cNvPr id="4" name="Date Placeholder 3"/>
          <p:cNvSpPr>
            <a:spLocks noGrp="1"/>
          </p:cNvSpPr>
          <p:nvPr>
            <p:ph type="dt" sz="half" idx="10"/>
          </p:nvPr>
        </p:nvSpPr>
        <p:spPr/>
        <p:txBody>
          <a:bodyPr/>
          <a:lstStyle/>
          <a:p>
            <a:fld id="{9EF0F755-84C3-4DDB-8455-A5417A3BE251}"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41</a:t>
            </a:fld>
            <a:endParaRPr lang="en-US" altLang="en-US" dirty="0"/>
          </a:p>
        </p:txBody>
      </p:sp>
      <p:sp>
        <p:nvSpPr>
          <p:cNvPr id="6" name="Footer Placeholder 5"/>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Actions</a:t>
            </a:r>
            <a:endParaRPr lang="en-US" dirty="0"/>
          </a:p>
        </p:txBody>
      </p:sp>
      <p:sp>
        <p:nvSpPr>
          <p:cNvPr id="3" name="Content Placeholder 2"/>
          <p:cNvSpPr>
            <a:spLocks noGrp="1"/>
          </p:cNvSpPr>
          <p:nvPr>
            <p:ph idx="1"/>
          </p:nvPr>
        </p:nvSpPr>
        <p:spPr>
          <a:xfrm>
            <a:off x="457200" y="1371600"/>
            <a:ext cx="8229600" cy="4530725"/>
          </a:xfrm>
        </p:spPr>
        <p:txBody>
          <a:bodyPr/>
          <a:lstStyle/>
          <a:p>
            <a:r>
              <a:rPr lang="en-US" sz="2400" dirty="0" smtClean="0"/>
              <a:t>Drive Team members must remain fully within the Alliance Station for the duration of the Match, unless for personal safety.</a:t>
            </a:r>
          </a:p>
          <a:p>
            <a:r>
              <a:rPr lang="en-US" sz="2400" dirty="0" smtClean="0"/>
              <a:t>Coaches may not touch Totes or Litter, unless for personal safety.</a:t>
            </a:r>
          </a:p>
          <a:p>
            <a:r>
              <a:rPr lang="en-US" sz="2400" dirty="0" smtClean="0"/>
              <a:t>Litter may be introduced onto the Field only during Teleop and only in the following ways:</a:t>
            </a:r>
          </a:p>
          <a:p>
            <a:pPr marL="784225" lvl="1" indent="-457200">
              <a:buFont typeface="+mj-lt"/>
              <a:buAutoNum type="alphaUcPeriod"/>
            </a:pPr>
            <a:r>
              <a:rPr lang="en-US" sz="2000" dirty="0" smtClean="0"/>
              <a:t>Through the Litter Chute, or</a:t>
            </a:r>
          </a:p>
          <a:p>
            <a:pPr marL="784225" lvl="1" indent="-457200">
              <a:buFont typeface="+mj-lt"/>
              <a:buAutoNum type="alphaUcPeriod"/>
            </a:pPr>
            <a:r>
              <a:rPr lang="en-US" sz="2000" dirty="0" smtClean="0"/>
              <a:t>Over the Alliance wall </a:t>
            </a:r>
            <a:r>
              <a:rPr lang="en-US" sz="2000" u="sng" dirty="0" smtClean="0"/>
              <a:t>prior</a:t>
            </a:r>
            <a:r>
              <a:rPr lang="en-US" sz="2000" dirty="0" smtClean="0"/>
              <a:t> to the last twenty second of the match</a:t>
            </a:r>
          </a:p>
          <a:p>
            <a:pPr marL="457200" indent="-457200"/>
            <a:r>
              <a:rPr lang="en-US" sz="2400" dirty="0" smtClean="0"/>
              <a:t>Totes may only be introduced to the Field through the Tote Chute</a:t>
            </a:r>
            <a:endParaRPr lang="en-US" sz="2400" dirty="0"/>
          </a:p>
        </p:txBody>
      </p:sp>
      <p:sp>
        <p:nvSpPr>
          <p:cNvPr id="4" name="Date Placeholder 3"/>
          <p:cNvSpPr>
            <a:spLocks noGrp="1"/>
          </p:cNvSpPr>
          <p:nvPr>
            <p:ph type="dt" sz="half" idx="10"/>
          </p:nvPr>
        </p:nvSpPr>
        <p:spPr/>
        <p:txBody>
          <a:bodyPr/>
          <a:lstStyle/>
          <a:p>
            <a:fld id="{BD82E24B-9BAD-4890-9921-89D856B8151E}"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42</a:t>
            </a:fld>
            <a:endParaRPr lang="en-US" altLang="en-US" dirty="0"/>
          </a:p>
        </p:txBody>
      </p:sp>
      <p:sp>
        <p:nvSpPr>
          <p:cNvPr id="6" name="Footer Placeholder 5"/>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Size</a:t>
            </a:r>
            <a:endParaRPr lang="en-US" dirty="0"/>
          </a:p>
        </p:txBody>
      </p:sp>
      <p:sp>
        <p:nvSpPr>
          <p:cNvPr id="3" name="Content Placeholder 2"/>
          <p:cNvSpPr>
            <a:spLocks noGrp="1"/>
          </p:cNvSpPr>
          <p:nvPr>
            <p:ph idx="1"/>
          </p:nvPr>
        </p:nvSpPr>
        <p:spPr>
          <a:xfrm>
            <a:off x="228600" y="1066800"/>
            <a:ext cx="8763000" cy="4530725"/>
          </a:xfrm>
        </p:spPr>
        <p:txBody>
          <a:bodyPr/>
          <a:lstStyle/>
          <a:p>
            <a:r>
              <a:rPr lang="en-US" sz="2400" dirty="0" smtClean="0">
                <a:latin typeface="Arial" pitchFamily="34" charset="0"/>
                <a:cs typeface="Arial" pitchFamily="34" charset="0"/>
              </a:rPr>
              <a:t>Robot height must not exceed 6 ft. 6 in. during the Match.</a:t>
            </a:r>
          </a:p>
          <a:p>
            <a:r>
              <a:rPr lang="en-US" sz="2400" dirty="0" smtClean="0">
                <a:latin typeface="Arial" pitchFamily="34" charset="0"/>
                <a:cs typeface="Arial" pitchFamily="34" charset="0"/>
              </a:rPr>
              <a:t>The Robot must be able to be arranged into a </a:t>
            </a:r>
            <a:r>
              <a:rPr lang="en-US" sz="2400" u="sng" dirty="0" smtClean="0">
                <a:latin typeface="Arial" pitchFamily="34" charset="0"/>
                <a:cs typeface="Arial" pitchFamily="34" charset="0"/>
              </a:rPr>
              <a:t>transport</a:t>
            </a: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configuration</a:t>
            </a:r>
            <a:r>
              <a:rPr lang="en-US" sz="2400" dirty="0" smtClean="0">
                <a:latin typeface="Arial" pitchFamily="34" charset="0"/>
                <a:cs typeface="Arial" pitchFamily="34" charset="0"/>
              </a:rPr>
              <a:t> with dimensions which do not exceed (may be met with additional aids such as bungee cords, minor disassembly, etc.):</a:t>
            </a:r>
          </a:p>
          <a:p>
            <a:pPr lvl="1"/>
            <a:r>
              <a:rPr lang="en-US" sz="2400" dirty="0" smtClean="0">
                <a:latin typeface="Arial" pitchFamily="34" charset="0"/>
                <a:cs typeface="Arial" pitchFamily="34" charset="0"/>
              </a:rPr>
              <a:t>28 in. wide x 42 in. long x 78 in. tall.</a:t>
            </a:r>
          </a:p>
          <a:p>
            <a:r>
              <a:rPr lang="en-US" sz="2400" dirty="0" smtClean="0">
                <a:latin typeface="Arial" pitchFamily="34" charset="0"/>
                <a:cs typeface="Arial" pitchFamily="34" charset="0"/>
              </a:rPr>
              <a:t>Once on the field, no width or length configuration size restrictions.</a:t>
            </a:r>
          </a:p>
          <a:p>
            <a:r>
              <a:rPr lang="en-US" sz="2400" dirty="0" smtClean="0">
                <a:latin typeface="Arial" pitchFamily="34" charset="0"/>
                <a:cs typeface="Arial" pitchFamily="34" charset="0"/>
              </a:rPr>
              <a:t>Robot weight may not exceed 120 lbs. (includes all elements of all additional mechanisms and the optional bumpers but excludes battery and cable).</a:t>
            </a:r>
          </a:p>
          <a:p>
            <a:endParaRPr lang="en-US"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BD2185F9-9440-45AE-8451-B10227C80BAF}"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43</a:t>
            </a:fld>
            <a:endParaRPr lang="en-US" altLang="en-US" dirty="0"/>
          </a:p>
        </p:txBody>
      </p:sp>
      <p:sp>
        <p:nvSpPr>
          <p:cNvPr id="6" name="Footer Placeholder 5"/>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a:t>
            </a:r>
            <a:endParaRPr lang="en-US" dirty="0"/>
          </a:p>
        </p:txBody>
      </p:sp>
      <p:sp>
        <p:nvSpPr>
          <p:cNvPr id="3" name="Content Placeholder 2"/>
          <p:cNvSpPr>
            <a:spLocks noGrp="1"/>
          </p:cNvSpPr>
          <p:nvPr>
            <p:ph idx="1"/>
          </p:nvPr>
        </p:nvSpPr>
        <p:spPr>
          <a:xfrm>
            <a:off x="457200" y="1143000"/>
            <a:ext cx="8229600" cy="4530725"/>
          </a:xfrm>
        </p:spPr>
        <p:txBody>
          <a:bodyPr/>
          <a:lstStyle/>
          <a:p>
            <a:r>
              <a:rPr lang="en-US" sz="2400" dirty="0" smtClean="0"/>
              <a:t>Robots may not cause Totes, Recycling Containers, and/or Litter to completely leave the Field.</a:t>
            </a:r>
          </a:p>
          <a:p>
            <a:r>
              <a:rPr lang="en-US" sz="2400" dirty="0" smtClean="0"/>
              <a:t>Robots may not cause Totes, Recycling Containers, and/or Litter to completely transfer from their side of the Field, or from the Step, onto the opposite side of the Field.</a:t>
            </a:r>
          </a:p>
          <a:p>
            <a:r>
              <a:rPr lang="en-US" sz="2400" dirty="0" smtClean="0"/>
              <a:t>Robots may not intentionally detach or leave parts on the field.</a:t>
            </a:r>
          </a:p>
          <a:p>
            <a:endParaRPr lang="en-US" sz="2400" dirty="0"/>
          </a:p>
        </p:txBody>
      </p:sp>
      <p:sp>
        <p:nvSpPr>
          <p:cNvPr id="4" name="Date Placeholder 3"/>
          <p:cNvSpPr>
            <a:spLocks noGrp="1"/>
          </p:cNvSpPr>
          <p:nvPr>
            <p:ph type="dt" sz="half" idx="10"/>
          </p:nvPr>
        </p:nvSpPr>
        <p:spPr/>
        <p:txBody>
          <a:bodyPr/>
          <a:lstStyle/>
          <a:p>
            <a:fld id="{CDC0A4D0-15B1-4F25-907C-7A4E568076B4}"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44</a:t>
            </a:fld>
            <a:endParaRPr lang="en-US" altLang="en-US" dirty="0"/>
          </a:p>
        </p:txBody>
      </p:sp>
      <p:sp>
        <p:nvSpPr>
          <p:cNvPr id="6" name="Footer Placeholder 5"/>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a:t>
            </a:r>
            <a:endParaRPr lang="en-US" dirty="0"/>
          </a:p>
        </p:txBody>
      </p:sp>
      <p:sp>
        <p:nvSpPr>
          <p:cNvPr id="3" name="Content Placeholder 2"/>
          <p:cNvSpPr>
            <a:spLocks noGrp="1"/>
          </p:cNvSpPr>
          <p:nvPr>
            <p:ph idx="1"/>
          </p:nvPr>
        </p:nvSpPr>
        <p:spPr>
          <a:xfrm>
            <a:off x="457200" y="1143001"/>
            <a:ext cx="8229600" cy="2971800"/>
          </a:xfrm>
        </p:spPr>
        <p:txBody>
          <a:bodyPr/>
          <a:lstStyle/>
          <a:p>
            <a:r>
              <a:rPr lang="en-US" sz="2400" dirty="0" smtClean="0"/>
              <a:t>Team numbers must be displayed on the Robot and meet the following criteria:</a:t>
            </a:r>
          </a:p>
          <a:p>
            <a:pPr marL="784225" lvl="1" indent="-457200">
              <a:buFont typeface="+mj-lt"/>
              <a:buAutoNum type="alphaUcPeriod"/>
            </a:pPr>
            <a:r>
              <a:rPr lang="en-US" sz="2000" dirty="0" smtClean="0"/>
              <a:t>Consist of numerals at least 3.5 in. high, at least 0.5 in. in stroke width, and be clack in color with white background extending at least 1 in. from the edges of the numbering,</a:t>
            </a:r>
          </a:p>
          <a:p>
            <a:pPr marL="784225" lvl="1" indent="-457200">
              <a:buFont typeface="+mj-lt"/>
              <a:buAutoNum type="alphaUcPeriod"/>
            </a:pPr>
            <a:r>
              <a:rPr lang="en-US" sz="2000" dirty="0" smtClean="0"/>
              <a:t>Be positioned around the Robot such that an observer walking around the perimeter of the Robot can unambiguously tell the Team’s number from any point of view.</a:t>
            </a:r>
          </a:p>
          <a:p>
            <a:endParaRPr lang="en-US" sz="2400" dirty="0" smtClean="0"/>
          </a:p>
          <a:p>
            <a:pPr>
              <a:buNone/>
            </a:pPr>
            <a:endParaRPr lang="en-US" sz="2400" dirty="0"/>
          </a:p>
        </p:txBody>
      </p:sp>
      <p:sp>
        <p:nvSpPr>
          <p:cNvPr id="4" name="Date Placeholder 3"/>
          <p:cNvSpPr>
            <a:spLocks noGrp="1"/>
          </p:cNvSpPr>
          <p:nvPr>
            <p:ph type="dt" sz="half" idx="10"/>
          </p:nvPr>
        </p:nvSpPr>
        <p:spPr/>
        <p:txBody>
          <a:bodyPr/>
          <a:lstStyle/>
          <a:p>
            <a:fld id="{EF1BFAB4-E0F0-4613-8608-9656F4AEF56C}"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45</a:t>
            </a:fld>
            <a:endParaRPr lang="en-US" altLang="en-US" dirty="0"/>
          </a:p>
        </p:txBody>
      </p:sp>
      <p:pic>
        <p:nvPicPr>
          <p:cNvPr id="24579" name="Picture 3"/>
          <p:cNvPicPr>
            <a:picLocks noChangeAspect="1" noChangeArrowheads="1"/>
          </p:cNvPicPr>
          <p:nvPr/>
        </p:nvPicPr>
        <p:blipFill>
          <a:blip r:embed="rId2" cstate="print"/>
          <a:srcRect/>
          <a:stretch>
            <a:fillRect/>
          </a:stretch>
        </p:blipFill>
        <p:spPr bwMode="auto">
          <a:xfrm>
            <a:off x="4724400" y="3962400"/>
            <a:ext cx="3657600" cy="1681163"/>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Considerations</a:t>
            </a:r>
          </a:p>
        </p:txBody>
      </p:sp>
      <p:sp>
        <p:nvSpPr>
          <p:cNvPr id="23555" name="Rectangle 3"/>
          <p:cNvSpPr>
            <a:spLocks noGrp="1" noChangeArrowheads="1"/>
          </p:cNvSpPr>
          <p:nvPr>
            <p:ph type="body" idx="1"/>
          </p:nvPr>
        </p:nvSpPr>
        <p:spPr>
          <a:xfrm>
            <a:off x="228600" y="1524000"/>
            <a:ext cx="8763000" cy="4419600"/>
          </a:xfrm>
        </p:spPr>
        <p:txBody>
          <a:bodyPr/>
          <a:lstStyle/>
          <a:p>
            <a:pPr>
              <a:lnSpc>
                <a:spcPct val="90000"/>
              </a:lnSpc>
            </a:pPr>
            <a:r>
              <a:rPr lang="en-US" sz="2400" dirty="0">
                <a:latin typeface="Arial" pitchFamily="34" charset="0"/>
                <a:cs typeface="Arial" pitchFamily="34" charset="0"/>
              </a:rPr>
              <a:t>What is important to do?</a:t>
            </a:r>
          </a:p>
          <a:p>
            <a:pPr lvl="1">
              <a:lnSpc>
                <a:spcPct val="90000"/>
              </a:lnSpc>
            </a:pPr>
            <a:r>
              <a:rPr lang="en-US" sz="2400" dirty="0">
                <a:latin typeface="Arial" pitchFamily="34" charset="0"/>
                <a:cs typeface="Arial" pitchFamily="34" charset="0"/>
              </a:rPr>
              <a:t>For </a:t>
            </a:r>
            <a:r>
              <a:rPr lang="en-US" sz="2400" dirty="0" smtClean="0">
                <a:latin typeface="Arial" pitchFamily="34" charset="0"/>
                <a:cs typeface="Arial" pitchFamily="34" charset="0"/>
              </a:rPr>
              <a:t>auto period scoring</a:t>
            </a:r>
            <a:endParaRPr lang="en-US" sz="2400" dirty="0">
              <a:latin typeface="Arial" pitchFamily="34" charset="0"/>
              <a:cs typeface="Arial" pitchFamily="34" charset="0"/>
            </a:endParaRPr>
          </a:p>
          <a:p>
            <a:pPr lvl="1">
              <a:lnSpc>
                <a:spcPct val="90000"/>
              </a:lnSpc>
            </a:pPr>
            <a:r>
              <a:rPr lang="en-US" sz="2400" dirty="0" smtClean="0">
                <a:latin typeface="Arial" pitchFamily="34" charset="0"/>
                <a:cs typeface="Arial" pitchFamily="34" charset="0"/>
              </a:rPr>
              <a:t>For teleop period scoring</a:t>
            </a:r>
          </a:p>
          <a:p>
            <a:pPr lvl="1">
              <a:lnSpc>
                <a:spcPct val="90000"/>
              </a:lnSpc>
            </a:pPr>
            <a:r>
              <a:rPr lang="en-US" sz="2400" dirty="0" smtClean="0">
                <a:latin typeface="Arial" pitchFamily="34" charset="0"/>
                <a:cs typeface="Arial" pitchFamily="34" charset="0"/>
              </a:rPr>
              <a:t>For making it into the Playoff round</a:t>
            </a:r>
          </a:p>
          <a:p>
            <a:pPr lvl="1">
              <a:lnSpc>
                <a:spcPct val="90000"/>
              </a:lnSpc>
            </a:pPr>
            <a:r>
              <a:rPr lang="en-US" sz="2400" dirty="0" smtClean="0">
                <a:latin typeface="Arial" pitchFamily="34" charset="0"/>
                <a:cs typeface="Arial" pitchFamily="34" charset="0"/>
              </a:rPr>
              <a:t>For tie breaking in ranking points</a:t>
            </a:r>
          </a:p>
          <a:p>
            <a:pPr lvl="1">
              <a:lnSpc>
                <a:spcPct val="90000"/>
              </a:lnSpc>
            </a:pPr>
            <a:r>
              <a:rPr lang="en-US" sz="2400" dirty="0" smtClean="0">
                <a:latin typeface="Arial" pitchFamily="34" charset="0"/>
                <a:cs typeface="Arial" pitchFamily="34" charset="0"/>
              </a:rPr>
              <a:t>For </a:t>
            </a:r>
            <a:r>
              <a:rPr lang="en-US" sz="2400" dirty="0">
                <a:latin typeface="Arial" pitchFamily="34" charset="0"/>
                <a:cs typeface="Arial" pitchFamily="34" charset="0"/>
              </a:rPr>
              <a:t>durability and </a:t>
            </a:r>
            <a:r>
              <a:rPr lang="en-US" sz="2400" dirty="0" smtClean="0">
                <a:latin typeface="Arial" pitchFamily="34" charset="0"/>
                <a:cs typeface="Arial" pitchFamily="34" charset="0"/>
              </a:rPr>
              <a:t>reliability</a:t>
            </a:r>
          </a:p>
          <a:p>
            <a:pPr lvl="1">
              <a:lnSpc>
                <a:spcPct val="90000"/>
              </a:lnSpc>
            </a:pPr>
            <a:r>
              <a:rPr lang="en-US" sz="2400" dirty="0" smtClean="0">
                <a:latin typeface="Arial" pitchFamily="34" charset="0"/>
                <a:cs typeface="Arial" pitchFamily="34" charset="0"/>
              </a:rPr>
              <a:t>To </a:t>
            </a:r>
            <a:r>
              <a:rPr lang="en-US" sz="2400" dirty="0">
                <a:latin typeface="Arial" pitchFamily="34" charset="0"/>
                <a:cs typeface="Arial" pitchFamily="34" charset="0"/>
              </a:rPr>
              <a:t>win engineering awards</a:t>
            </a:r>
          </a:p>
          <a:p>
            <a:pPr>
              <a:lnSpc>
                <a:spcPct val="90000"/>
              </a:lnSpc>
            </a:pPr>
            <a:r>
              <a:rPr lang="en-US" sz="2400" dirty="0" smtClean="0">
                <a:latin typeface="Arial" pitchFamily="34" charset="0"/>
                <a:cs typeface="Arial" pitchFamily="34" charset="0"/>
              </a:rPr>
              <a:t>Based on importance:</a:t>
            </a:r>
          </a:p>
          <a:p>
            <a:pPr lvl="1">
              <a:lnSpc>
                <a:spcPct val="90000"/>
              </a:lnSpc>
            </a:pPr>
            <a:r>
              <a:rPr lang="en-US" sz="2400" dirty="0" smtClean="0">
                <a:latin typeface="Arial" pitchFamily="34" charset="0"/>
                <a:cs typeface="Arial" pitchFamily="34" charset="0"/>
              </a:rPr>
              <a:t>Do you want a big or small robot?</a:t>
            </a:r>
          </a:p>
          <a:p>
            <a:pPr lvl="1">
              <a:lnSpc>
                <a:spcPct val="90000"/>
              </a:lnSpc>
            </a:pPr>
            <a:r>
              <a:rPr lang="en-US" sz="2400" dirty="0" smtClean="0">
                <a:latin typeface="Arial" pitchFamily="34" charset="0"/>
                <a:cs typeface="Arial" pitchFamily="34" charset="0"/>
              </a:rPr>
              <a:t>What kind of drive system do we need (no defense this time)?</a:t>
            </a:r>
            <a:endParaRPr lang="en-US"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7389960F-E3BB-4D76-B34F-16672A47FB6E}"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46</a:t>
            </a:fld>
            <a:endParaRPr lang="en-US" altLang="en-US" dirty="0"/>
          </a:p>
        </p:txBody>
      </p:sp>
      <p:graphicFrame>
        <p:nvGraphicFramePr>
          <p:cNvPr id="6" name="Table 5"/>
          <p:cNvGraphicFramePr>
            <a:graphicFrameLocks noGrp="1"/>
          </p:cNvGraphicFramePr>
          <p:nvPr/>
        </p:nvGraphicFramePr>
        <p:xfrm>
          <a:off x="4953000" y="381000"/>
          <a:ext cx="4038600" cy="2407920"/>
        </p:xfrm>
        <a:graphic>
          <a:graphicData uri="http://schemas.openxmlformats.org/drawingml/2006/table">
            <a:tbl>
              <a:tblPr firstRow="1" bandRow="1">
                <a:tableStyleId>{5C22544A-7EE6-4342-B048-85BDC9FD1C3A}</a:tableStyleId>
              </a:tblPr>
              <a:tblGrid>
                <a:gridCol w="482221"/>
                <a:gridCol w="3556379"/>
              </a:tblGrid>
              <a:tr h="212271">
                <a:tc>
                  <a:txBody>
                    <a:bodyPr/>
                    <a:lstStyle/>
                    <a:p>
                      <a:r>
                        <a:rPr lang="en-US" sz="1000" dirty="0" smtClean="0"/>
                        <a:t>Order</a:t>
                      </a:r>
                      <a:endParaRPr lang="en-US" sz="1000" baseline="0" dirty="0" smtClean="0"/>
                    </a:p>
                  </a:txBody>
                  <a:tcPr/>
                </a:tc>
                <a:tc>
                  <a:txBody>
                    <a:bodyPr/>
                    <a:lstStyle/>
                    <a:p>
                      <a:r>
                        <a:rPr lang="en-US" sz="1000" dirty="0" smtClean="0"/>
                        <a:t>Points</a:t>
                      </a:r>
                      <a:endParaRPr lang="en-US" sz="1000" dirty="0"/>
                    </a:p>
                  </a:txBody>
                  <a:tcPr/>
                </a:tc>
              </a:tr>
              <a:tr h="212271">
                <a:tc>
                  <a:txBody>
                    <a:bodyPr/>
                    <a:lstStyle/>
                    <a:p>
                      <a:r>
                        <a:rPr lang="en-US" sz="1000" dirty="0" smtClean="0"/>
                        <a:t>1</a:t>
                      </a:r>
                      <a:endParaRPr lang="en-US" sz="1000" dirty="0"/>
                    </a:p>
                  </a:txBody>
                  <a:tcPr/>
                </a:tc>
                <a:tc>
                  <a:txBody>
                    <a:bodyPr/>
                    <a:lstStyle/>
                    <a:p>
                      <a:r>
                        <a:rPr lang="en-US" sz="1000" dirty="0" smtClean="0"/>
                        <a:t>Qualification score</a:t>
                      </a:r>
                      <a:endParaRPr lang="en-US" sz="1000" dirty="0"/>
                    </a:p>
                  </a:txBody>
                  <a:tcPr/>
                </a:tc>
              </a:tr>
              <a:tr h="212271">
                <a:tc>
                  <a:txBody>
                    <a:bodyPr/>
                    <a:lstStyle/>
                    <a:p>
                      <a:r>
                        <a:rPr lang="en-US" sz="1000" dirty="0" smtClean="0"/>
                        <a:t>2</a:t>
                      </a:r>
                      <a:endParaRPr lang="en-US" sz="1000" dirty="0"/>
                    </a:p>
                  </a:txBody>
                  <a:tcPr/>
                </a:tc>
                <a:tc>
                  <a:txBody>
                    <a:bodyPr/>
                    <a:lstStyle/>
                    <a:p>
                      <a:r>
                        <a:rPr lang="en-US" sz="1000" dirty="0" smtClean="0"/>
                        <a:t>Cumulative sum of Coopertition Points</a:t>
                      </a:r>
                      <a:endParaRPr lang="en-US" sz="1000" dirty="0"/>
                    </a:p>
                  </a:txBody>
                  <a:tcPr/>
                </a:tc>
              </a:tr>
              <a:tr h="212271">
                <a:tc>
                  <a:txBody>
                    <a:bodyPr/>
                    <a:lstStyle/>
                    <a:p>
                      <a:r>
                        <a:rPr lang="en-US" sz="1000" dirty="0" smtClean="0"/>
                        <a:t>3</a:t>
                      </a:r>
                      <a:endParaRPr lang="en-US" sz="1000" dirty="0"/>
                    </a:p>
                  </a:txBody>
                  <a:tcPr/>
                </a:tc>
                <a:tc>
                  <a:txBody>
                    <a:bodyPr/>
                    <a:lstStyle/>
                    <a:p>
                      <a:r>
                        <a:rPr lang="en-US" sz="1000" dirty="0" smtClean="0"/>
                        <a:t>Cumulative sum of auto points</a:t>
                      </a:r>
                      <a:endParaRPr lang="en-US" sz="1000" dirty="0"/>
                    </a:p>
                  </a:txBody>
                  <a:tcPr/>
                </a:tc>
              </a:tr>
              <a:tr h="212271">
                <a:tc>
                  <a:txBody>
                    <a:bodyPr/>
                    <a:lstStyle/>
                    <a:p>
                      <a:r>
                        <a:rPr lang="en-US" sz="1000" dirty="0" smtClean="0"/>
                        <a:t>4</a:t>
                      </a:r>
                      <a:endParaRPr lang="en-US" sz="1000" dirty="0"/>
                    </a:p>
                  </a:txBody>
                  <a:tcPr/>
                </a:tc>
                <a:tc>
                  <a:txBody>
                    <a:bodyPr/>
                    <a:lstStyle/>
                    <a:p>
                      <a:r>
                        <a:rPr lang="en-US" sz="1000" dirty="0" smtClean="0"/>
                        <a:t>Cumulative sum of scored Recycling Container points</a:t>
                      </a:r>
                      <a:endParaRPr lang="en-US" sz="1000" dirty="0"/>
                    </a:p>
                  </a:txBody>
                  <a:tcPr/>
                </a:tc>
              </a:tr>
              <a:tr h="212271">
                <a:tc>
                  <a:txBody>
                    <a:bodyPr/>
                    <a:lstStyle/>
                    <a:p>
                      <a:r>
                        <a:rPr lang="en-US" sz="1000" dirty="0" smtClean="0"/>
                        <a:t>5</a:t>
                      </a:r>
                      <a:endParaRPr lang="en-US" sz="1000" dirty="0"/>
                    </a:p>
                  </a:txBody>
                  <a:tcPr/>
                </a:tc>
                <a:tc>
                  <a:txBody>
                    <a:bodyPr/>
                    <a:lstStyle/>
                    <a:p>
                      <a:r>
                        <a:rPr lang="en-US" sz="1000" dirty="0" smtClean="0"/>
                        <a:t>Cumulative sum of scored Tote points</a:t>
                      </a:r>
                      <a:endParaRPr lang="en-US" sz="1000" dirty="0"/>
                    </a:p>
                  </a:txBody>
                  <a:tcPr/>
                </a:tc>
              </a:tr>
              <a:tr h="495300">
                <a:tc>
                  <a:txBody>
                    <a:bodyPr/>
                    <a:lstStyle/>
                    <a:p>
                      <a:r>
                        <a:rPr lang="en-US" sz="1000" dirty="0" smtClean="0"/>
                        <a:t>6</a:t>
                      </a:r>
                      <a:endParaRPr lang="en-US" sz="1000" dirty="0"/>
                    </a:p>
                  </a:txBody>
                  <a:tcPr/>
                </a:tc>
                <a:tc>
                  <a:txBody>
                    <a:bodyPr/>
                    <a:lstStyle/>
                    <a:p>
                      <a:r>
                        <a:rPr lang="en-US" sz="1000" dirty="0" smtClean="0"/>
                        <a:t>Cumulative sum of scored Litter points (Litter in a scored Recycling container + Litter scored</a:t>
                      </a:r>
                      <a:r>
                        <a:rPr lang="en-US" sz="1000" baseline="0" dirty="0" smtClean="0"/>
                        <a:t> in the Alliance’s landfill zone + Unprocessed Letter Bonus)</a:t>
                      </a:r>
                      <a:endParaRPr lang="en-US" sz="1000" dirty="0"/>
                    </a:p>
                  </a:txBody>
                  <a:tcPr/>
                </a:tc>
              </a:tr>
              <a:tr h="212271">
                <a:tc>
                  <a:txBody>
                    <a:bodyPr/>
                    <a:lstStyle/>
                    <a:p>
                      <a:r>
                        <a:rPr lang="en-US" sz="1000" dirty="0" smtClean="0"/>
                        <a:t>6</a:t>
                      </a:r>
                      <a:endParaRPr lang="en-US" sz="1000" dirty="0"/>
                    </a:p>
                  </a:txBody>
                  <a:tcPr/>
                </a:tc>
                <a:tc>
                  <a:txBody>
                    <a:bodyPr/>
                    <a:lstStyle/>
                    <a:p>
                      <a:r>
                        <a:rPr lang="en-US" sz="1000" dirty="0" smtClean="0"/>
                        <a:t>Random sorting by FMS</a:t>
                      </a:r>
                      <a:endParaRPr lang="en-US" sz="1000" dirty="0"/>
                    </a:p>
                  </a:txBody>
                  <a:tcPr/>
                </a:tc>
              </a:tr>
            </a:tbl>
          </a:graphicData>
        </a:graphic>
      </p:graphicFrame>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Scoring – What can we contribute?</a:t>
            </a:r>
            <a:endParaRPr lang="en-US" dirty="0"/>
          </a:p>
        </p:txBody>
      </p:sp>
      <p:sp>
        <p:nvSpPr>
          <p:cNvPr id="6" name="Date Placeholder 5"/>
          <p:cNvSpPr>
            <a:spLocks noGrp="1"/>
          </p:cNvSpPr>
          <p:nvPr>
            <p:ph type="dt" sz="half" idx="10"/>
          </p:nvPr>
        </p:nvSpPr>
        <p:spPr/>
        <p:txBody>
          <a:bodyPr/>
          <a:lstStyle/>
          <a:p>
            <a:fld id="{0B93F9C6-3669-4AA9-AC38-3CA5ADEECB1F}"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47</a:t>
            </a:fld>
            <a:endParaRPr lang="en-US" altLang="en-US" dirty="0"/>
          </a:p>
        </p:txBody>
      </p:sp>
      <p:graphicFrame>
        <p:nvGraphicFramePr>
          <p:cNvPr id="9" name="Content Placeholder 8"/>
          <p:cNvGraphicFramePr>
            <a:graphicFrameLocks noGrp="1"/>
          </p:cNvGraphicFramePr>
          <p:nvPr>
            <p:ph idx="1"/>
          </p:nvPr>
        </p:nvGraphicFramePr>
        <p:xfrm>
          <a:off x="457200" y="1371600"/>
          <a:ext cx="8229600" cy="3418840"/>
        </p:xfrm>
        <a:graphic>
          <a:graphicData uri="http://schemas.openxmlformats.org/drawingml/2006/table">
            <a:tbl>
              <a:tblPr firstRow="1" bandRow="1">
                <a:tableStyleId>{5C22544A-7EE6-4342-B048-85BDC9FD1C3A}</a:tableStyleId>
              </a:tblPr>
              <a:tblGrid>
                <a:gridCol w="2362200"/>
                <a:gridCol w="1143000"/>
                <a:gridCol w="4724400"/>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c>
                  <a:txBody>
                    <a:bodyPr/>
                    <a:lstStyle/>
                    <a:p>
                      <a:r>
                        <a:rPr lang="en-US" sz="1600" dirty="0" smtClean="0"/>
                        <a:t>Difficulty</a:t>
                      </a:r>
                      <a:endParaRPr lang="en-US" sz="1600" dirty="0"/>
                    </a:p>
                  </a:txBody>
                  <a:tcPr/>
                </a:tc>
              </a:tr>
              <a:tr h="370840">
                <a:tc>
                  <a:txBody>
                    <a:bodyPr/>
                    <a:lstStyle/>
                    <a:p>
                      <a:r>
                        <a:rPr lang="en-US" sz="1600" dirty="0" smtClean="0"/>
                        <a:t>Robot Set</a:t>
                      </a:r>
                      <a:endParaRPr lang="en-US" sz="1600" dirty="0"/>
                    </a:p>
                  </a:txBody>
                  <a:tcPr/>
                </a:tc>
                <a:tc>
                  <a:txBody>
                    <a:bodyPr/>
                    <a:lstStyle/>
                    <a:p>
                      <a:r>
                        <a:rPr lang="en-US" sz="1600" dirty="0" smtClean="0"/>
                        <a:t>4</a:t>
                      </a:r>
                      <a:endParaRPr lang="en-US" sz="1600" dirty="0"/>
                    </a:p>
                  </a:txBody>
                  <a:tcPr/>
                </a:tc>
                <a:tc>
                  <a:txBody>
                    <a:bodyPr/>
                    <a:lstStyle/>
                    <a:p>
                      <a:r>
                        <a:rPr lang="en-US" sz="1600" dirty="0" smtClean="0"/>
                        <a:t>Should be able to move robot to</a:t>
                      </a:r>
                      <a:r>
                        <a:rPr lang="en-US" sz="1600" baseline="0" dirty="0" smtClean="0"/>
                        <a:t> Auto Zone to contribute to Alliance possibility</a:t>
                      </a:r>
                      <a:endParaRPr lang="en-US" sz="1600" dirty="0"/>
                    </a:p>
                  </a:txBody>
                  <a:tcPr/>
                </a:tc>
              </a:tr>
              <a:tr h="370840">
                <a:tc>
                  <a:txBody>
                    <a:bodyPr/>
                    <a:lstStyle/>
                    <a:p>
                      <a:r>
                        <a:rPr lang="en-US" sz="1600" dirty="0" smtClean="0"/>
                        <a:t>Tote Set</a:t>
                      </a:r>
                      <a:endParaRPr lang="en-US" sz="1600" dirty="0"/>
                    </a:p>
                  </a:txBody>
                  <a:tcPr/>
                </a:tc>
                <a:tc>
                  <a:txBody>
                    <a:bodyPr/>
                    <a:lstStyle/>
                    <a:p>
                      <a:r>
                        <a:rPr lang="en-US" sz="1600" dirty="0" smtClean="0"/>
                        <a:t>6</a:t>
                      </a:r>
                      <a:endParaRPr lang="en-US" sz="1600" dirty="0"/>
                    </a:p>
                  </a:txBody>
                  <a:tcPr/>
                </a:tc>
                <a:tc>
                  <a:txBody>
                    <a:bodyPr/>
                    <a:lstStyle/>
                    <a:p>
                      <a:r>
                        <a:rPr lang="en-US" sz="1600" dirty="0" smtClean="0"/>
                        <a:t>Should be able to move tote to Auto Zone to contribute to Alliance possibility</a:t>
                      </a:r>
                      <a:endParaRPr lang="en-US" sz="1600" dirty="0"/>
                    </a:p>
                  </a:txBody>
                  <a:tcPr/>
                </a:tc>
              </a:tr>
              <a:tr h="370840">
                <a:tc>
                  <a:txBody>
                    <a:bodyPr/>
                    <a:lstStyle/>
                    <a:p>
                      <a:r>
                        <a:rPr lang="en-US" sz="1600" dirty="0" smtClean="0"/>
                        <a:t>Container Set</a:t>
                      </a:r>
                      <a:endParaRPr lang="en-US" sz="1600" dirty="0"/>
                    </a:p>
                  </a:txBody>
                  <a:tcPr/>
                </a:tc>
                <a:tc>
                  <a:txBody>
                    <a:bodyPr/>
                    <a:lstStyle/>
                    <a:p>
                      <a:r>
                        <a:rPr lang="en-US" sz="1600" dirty="0" smtClean="0"/>
                        <a:t>8</a:t>
                      </a:r>
                      <a:endParaRPr lang="en-US" sz="1600" dirty="0"/>
                    </a:p>
                  </a:txBody>
                  <a:tcPr/>
                </a:tc>
                <a:tc>
                  <a:txBody>
                    <a:bodyPr/>
                    <a:lstStyle/>
                    <a:p>
                      <a:r>
                        <a:rPr lang="en-US" sz="1600" dirty="0" smtClean="0"/>
                        <a:t>More difficult to do</a:t>
                      </a:r>
                      <a:r>
                        <a:rPr lang="en-US" sz="1600" baseline="0" dirty="0" smtClean="0"/>
                        <a:t> but need to be able to manipulate Recycle Container if we want to stack on Gray Tote</a:t>
                      </a:r>
                      <a:endParaRPr lang="en-US" sz="1600" dirty="0"/>
                    </a:p>
                  </a:txBody>
                  <a:tcPr/>
                </a:tc>
              </a:tr>
              <a:tr h="370840">
                <a:tc>
                  <a:txBody>
                    <a:bodyPr/>
                    <a:lstStyle/>
                    <a:p>
                      <a:r>
                        <a:rPr lang="en-US" sz="1600" dirty="0" smtClean="0"/>
                        <a:t>Stacked Tote Set</a:t>
                      </a:r>
                      <a:endParaRPr lang="en-US" sz="1600" dirty="0"/>
                    </a:p>
                  </a:txBody>
                  <a:tcPr/>
                </a:tc>
                <a:tc>
                  <a:txBody>
                    <a:bodyPr/>
                    <a:lstStyle/>
                    <a:p>
                      <a:r>
                        <a:rPr lang="en-US" sz="1600" dirty="0" smtClean="0"/>
                        <a:t>20</a:t>
                      </a:r>
                      <a:endParaRPr lang="en-US" sz="1600" dirty="0"/>
                    </a:p>
                  </a:txBody>
                  <a:tcPr/>
                </a:tc>
                <a:tc>
                  <a:txBody>
                    <a:bodyPr/>
                    <a:lstStyle/>
                    <a:p>
                      <a:r>
                        <a:rPr lang="en-US" sz="1600" dirty="0" smtClean="0"/>
                        <a:t>Very difficult</a:t>
                      </a:r>
                      <a:r>
                        <a:rPr lang="en-US" sz="1600" baseline="0" dirty="0" smtClean="0"/>
                        <a:t> for alliance to accomplish but might be easier for one team to stack all three.  However, could contribute if we could position Tote for stacking or add at least one to stack.  </a:t>
                      </a:r>
                      <a:endParaRPr lang="en-US" sz="1600" dirty="0"/>
                    </a:p>
                  </a:txBody>
                  <a:tcPr/>
                </a:tc>
              </a:tr>
            </a:tbl>
          </a:graphicData>
        </a:graphic>
      </p:graphicFrame>
      <p:sp>
        <p:nvSpPr>
          <p:cNvPr id="11" name="TextBox 10"/>
          <p:cNvSpPr txBox="1"/>
          <p:nvPr/>
        </p:nvSpPr>
        <p:spPr>
          <a:xfrm>
            <a:off x="3561218" y="990600"/>
            <a:ext cx="2001382" cy="369332"/>
          </a:xfrm>
          <a:prstGeom prst="rect">
            <a:avLst/>
          </a:prstGeom>
          <a:noFill/>
        </p:spPr>
        <p:txBody>
          <a:bodyPr wrap="none" rtlCol="0">
            <a:spAutoFit/>
          </a:bodyPr>
          <a:lstStyle/>
          <a:p>
            <a:r>
              <a:rPr lang="en-US" dirty="0" smtClean="0"/>
              <a:t>Auto Point Values</a:t>
            </a:r>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Scoring – What can we contribute?</a:t>
            </a:r>
            <a:endParaRPr lang="en-US" dirty="0"/>
          </a:p>
        </p:txBody>
      </p:sp>
      <p:sp>
        <p:nvSpPr>
          <p:cNvPr id="6" name="Date Placeholder 5"/>
          <p:cNvSpPr>
            <a:spLocks noGrp="1"/>
          </p:cNvSpPr>
          <p:nvPr>
            <p:ph type="dt" sz="half" idx="10"/>
          </p:nvPr>
        </p:nvSpPr>
        <p:spPr/>
        <p:txBody>
          <a:bodyPr/>
          <a:lstStyle/>
          <a:p>
            <a:fld id="{9AEF06A0-53D6-4AAA-9228-B10F0A0731C9}" type="datetime1">
              <a:rPr lang="en-US" altLang="en-US" smtClean="0"/>
              <a:t>1/4/2015</a:t>
            </a:fld>
            <a:endParaRPr lang="en-US" altLang="en-US" dirty="0"/>
          </a:p>
        </p:txBody>
      </p:sp>
      <p:sp>
        <p:nvSpPr>
          <p:cNvPr id="7" name="Slide Number Placeholder 6"/>
          <p:cNvSpPr>
            <a:spLocks noGrp="1"/>
          </p:cNvSpPr>
          <p:nvPr>
            <p:ph type="sldNum" sz="quarter" idx="12"/>
          </p:nvPr>
        </p:nvSpPr>
        <p:spPr/>
        <p:txBody>
          <a:bodyPr/>
          <a:lstStyle/>
          <a:p>
            <a:fld id="{8B04BB11-4C70-4C15-B2A9-9C87A982EBE8}" type="slidenum">
              <a:rPr lang="en-US" altLang="en-US" smtClean="0"/>
              <a:pPr/>
              <a:t>48</a:t>
            </a:fld>
            <a:endParaRPr lang="en-US" altLang="en-US" dirty="0"/>
          </a:p>
        </p:txBody>
      </p:sp>
      <p:graphicFrame>
        <p:nvGraphicFramePr>
          <p:cNvPr id="10" name="Content Placeholder 8"/>
          <p:cNvGraphicFramePr>
            <a:graphicFrameLocks/>
          </p:cNvGraphicFramePr>
          <p:nvPr/>
        </p:nvGraphicFramePr>
        <p:xfrm>
          <a:off x="152400" y="1447800"/>
          <a:ext cx="8610599" cy="4460240"/>
        </p:xfrm>
        <a:graphic>
          <a:graphicData uri="http://schemas.openxmlformats.org/drawingml/2006/table">
            <a:tbl>
              <a:tblPr firstRow="1" bandRow="1">
                <a:tableStyleId>{5C22544A-7EE6-4342-B048-85BDC9FD1C3A}</a:tableStyleId>
              </a:tblPr>
              <a:tblGrid>
                <a:gridCol w="2265947"/>
                <a:gridCol w="1481258"/>
                <a:gridCol w="4863394"/>
              </a:tblGrid>
              <a:tr h="370840">
                <a:tc>
                  <a:txBody>
                    <a:bodyPr/>
                    <a:lstStyle/>
                    <a:p>
                      <a:r>
                        <a:rPr lang="en-US" sz="1600" dirty="0" smtClean="0"/>
                        <a:t>Action</a:t>
                      </a:r>
                      <a:endParaRPr lang="en-US" sz="1600" dirty="0"/>
                    </a:p>
                  </a:txBody>
                  <a:tcPr/>
                </a:tc>
                <a:tc>
                  <a:txBody>
                    <a:bodyPr/>
                    <a:lstStyle/>
                    <a:p>
                      <a:r>
                        <a:rPr lang="en-US" sz="1600" dirty="0" smtClean="0"/>
                        <a:t>Value</a:t>
                      </a:r>
                      <a:endParaRPr lang="en-US" sz="1600" dirty="0"/>
                    </a:p>
                  </a:txBody>
                  <a:tcPr/>
                </a:tc>
                <a:tc>
                  <a:txBody>
                    <a:bodyPr/>
                    <a:lstStyle/>
                    <a:p>
                      <a:r>
                        <a:rPr lang="en-US" sz="1600" dirty="0" smtClean="0"/>
                        <a:t>Difficulty</a:t>
                      </a:r>
                      <a:endParaRPr lang="en-US" sz="1600" dirty="0"/>
                    </a:p>
                  </a:txBody>
                  <a:tcPr/>
                </a:tc>
              </a:tr>
              <a:tr h="370840">
                <a:tc>
                  <a:txBody>
                    <a:bodyPr/>
                    <a:lstStyle/>
                    <a:p>
                      <a:r>
                        <a:rPr lang="en-US" sz="1600" dirty="0" smtClean="0"/>
                        <a:t>Scored Gray Tote</a:t>
                      </a:r>
                      <a:endParaRPr lang="en-US" sz="1600" dirty="0"/>
                    </a:p>
                  </a:txBody>
                  <a:tcPr/>
                </a:tc>
                <a:tc>
                  <a:txBody>
                    <a:bodyPr/>
                    <a:lstStyle/>
                    <a:p>
                      <a:r>
                        <a:rPr lang="en-US" sz="1600" dirty="0" smtClean="0"/>
                        <a:t>2 per tote</a:t>
                      </a:r>
                      <a:endParaRPr lang="en-US" sz="1600" dirty="0"/>
                    </a:p>
                  </a:txBody>
                  <a:tcPr/>
                </a:tc>
                <a:tc>
                  <a:txBody>
                    <a:bodyPr/>
                    <a:lstStyle/>
                    <a:p>
                      <a:r>
                        <a:rPr lang="en-US" sz="1600" dirty="0" smtClean="0"/>
                        <a:t>Should be able to push or place Tote</a:t>
                      </a:r>
                      <a:endParaRPr lang="en-US" sz="1600" dirty="0"/>
                    </a:p>
                  </a:txBody>
                  <a:tcPr/>
                </a:tc>
              </a:tr>
              <a:tr h="370840">
                <a:tc>
                  <a:txBody>
                    <a:bodyPr/>
                    <a:lstStyle/>
                    <a:p>
                      <a:r>
                        <a:rPr lang="en-US" sz="1600" dirty="0" smtClean="0"/>
                        <a:t>Scored Recycling Container</a:t>
                      </a:r>
                      <a:endParaRPr lang="en-US" sz="1600" dirty="0"/>
                    </a:p>
                  </a:txBody>
                  <a:tcPr/>
                </a:tc>
                <a:tc>
                  <a:txBody>
                    <a:bodyPr/>
                    <a:lstStyle/>
                    <a:p>
                      <a:r>
                        <a:rPr lang="en-US" sz="1600" dirty="0" smtClean="0"/>
                        <a:t>4 per level</a:t>
                      </a:r>
                      <a:endParaRPr lang="en-US" sz="1600" dirty="0"/>
                    </a:p>
                  </a:txBody>
                  <a:tcPr/>
                </a:tc>
                <a:tc>
                  <a:txBody>
                    <a:bodyPr/>
                    <a:lstStyle/>
                    <a:p>
                      <a:r>
                        <a:rPr lang="en-US" sz="1600" dirty="0" smtClean="0"/>
                        <a:t>Need to be able to pick up Recycling</a:t>
                      </a:r>
                      <a:r>
                        <a:rPr lang="en-US" sz="1600" baseline="0" dirty="0" smtClean="0"/>
                        <a:t> Container and lift it high enough to place on Gray Tote Stack</a:t>
                      </a:r>
                      <a:endParaRPr lang="en-US" sz="1600" dirty="0"/>
                    </a:p>
                  </a:txBody>
                  <a:tcPr/>
                </a:tc>
              </a:tr>
              <a:tr h="370840">
                <a:tc>
                  <a:txBody>
                    <a:bodyPr/>
                    <a:lstStyle/>
                    <a:p>
                      <a:r>
                        <a:rPr lang="en-US" sz="1600" dirty="0" smtClean="0"/>
                        <a:t>Litter Scored in/on Recycling Container</a:t>
                      </a:r>
                      <a:endParaRPr lang="en-US" sz="1600" dirty="0"/>
                    </a:p>
                  </a:txBody>
                  <a:tcPr/>
                </a:tc>
                <a:tc>
                  <a:txBody>
                    <a:bodyPr/>
                    <a:lstStyle/>
                    <a:p>
                      <a:r>
                        <a:rPr lang="en-US" sz="1600" dirty="0" smtClean="0"/>
                        <a:t>6 per Recycling Container</a:t>
                      </a:r>
                      <a:endParaRPr lang="en-US" sz="1600" dirty="0"/>
                    </a:p>
                  </a:txBody>
                  <a:tcPr/>
                </a:tc>
                <a:tc>
                  <a:txBody>
                    <a:bodyPr/>
                    <a:lstStyle/>
                    <a:p>
                      <a:r>
                        <a:rPr lang="en-US" sz="1600" dirty="0" smtClean="0"/>
                        <a:t>Difficult</a:t>
                      </a:r>
                      <a:r>
                        <a:rPr lang="en-US" sz="1600" baseline="0" dirty="0" smtClean="0"/>
                        <a:t> to balance on Container but should think about putting Litter into Container before trying to score it</a:t>
                      </a:r>
                      <a:endParaRPr lang="en-US" sz="1600" dirty="0"/>
                    </a:p>
                  </a:txBody>
                  <a:tcPr/>
                </a:tc>
              </a:tr>
              <a:tr h="370840">
                <a:tc>
                  <a:txBody>
                    <a:bodyPr/>
                    <a:lstStyle/>
                    <a:p>
                      <a:r>
                        <a:rPr lang="en-US" sz="1600" dirty="0" smtClean="0"/>
                        <a:t>Litter Scored in Landfill Zone</a:t>
                      </a:r>
                      <a:endParaRPr lang="en-US" sz="1600" dirty="0"/>
                    </a:p>
                  </a:txBody>
                  <a:tcPr/>
                </a:tc>
                <a:tc>
                  <a:txBody>
                    <a:bodyPr/>
                    <a:lstStyle/>
                    <a:p>
                      <a:r>
                        <a:rPr lang="en-US" sz="1600" dirty="0" smtClean="0"/>
                        <a:t>1 per Litter</a:t>
                      </a:r>
                      <a:endParaRPr lang="en-US" sz="1600" dirty="0"/>
                    </a:p>
                  </a:txBody>
                  <a:tcPr/>
                </a:tc>
                <a:tc>
                  <a:txBody>
                    <a:bodyPr/>
                    <a:lstStyle/>
                    <a:p>
                      <a:r>
                        <a:rPr lang="en-US" sz="1600" dirty="0" smtClean="0"/>
                        <a:t>Should be able to push or pick up Litter</a:t>
                      </a:r>
                      <a:r>
                        <a:rPr lang="en-US" sz="1600" baseline="0" dirty="0" smtClean="0"/>
                        <a:t> to get points and reduce unprocessed Litter bonus</a:t>
                      </a:r>
                      <a:endParaRPr lang="en-US" sz="1600" dirty="0"/>
                    </a:p>
                  </a:txBody>
                  <a:tcPr/>
                </a:tc>
              </a:tr>
              <a:tr h="370840">
                <a:tc>
                  <a:txBody>
                    <a:bodyPr/>
                    <a:lstStyle/>
                    <a:p>
                      <a:r>
                        <a:rPr lang="en-US" sz="1600" dirty="0" smtClean="0"/>
                        <a:t>Unprocessed Litter Bonus</a:t>
                      </a:r>
                      <a:endParaRPr lang="en-US" sz="1600" dirty="0"/>
                    </a:p>
                  </a:txBody>
                  <a:tcPr/>
                </a:tc>
                <a:tc>
                  <a:txBody>
                    <a:bodyPr/>
                    <a:lstStyle/>
                    <a:p>
                      <a:r>
                        <a:rPr lang="en-US" sz="1600" dirty="0" smtClean="0"/>
                        <a:t>4 per Litter</a:t>
                      </a:r>
                      <a:endParaRPr lang="en-US" sz="1600" dirty="0"/>
                    </a:p>
                  </a:txBody>
                  <a:tcPr/>
                </a:tc>
                <a:tc>
                  <a:txBody>
                    <a:bodyPr/>
                    <a:lstStyle/>
                    <a:p>
                      <a:r>
                        <a:rPr lang="en-US" sz="1600" dirty="0" smtClean="0"/>
                        <a:t>Requires</a:t>
                      </a:r>
                      <a:r>
                        <a:rPr lang="en-US" sz="1600" baseline="0" dirty="0" smtClean="0"/>
                        <a:t> good human player throwing capabilities</a:t>
                      </a:r>
                      <a:endParaRPr lang="en-US" sz="1600" dirty="0"/>
                    </a:p>
                  </a:txBody>
                  <a:tcPr/>
                </a:tc>
              </a:tr>
              <a:tr h="370840">
                <a:tc>
                  <a:txBody>
                    <a:bodyPr/>
                    <a:lstStyle/>
                    <a:p>
                      <a:r>
                        <a:rPr lang="en-US" sz="1600" dirty="0" smtClean="0"/>
                        <a:t>Coopertition Set (Qualification Only)</a:t>
                      </a:r>
                      <a:endParaRPr lang="en-US" sz="1600" dirty="0"/>
                    </a:p>
                  </a:txBody>
                  <a:tcPr/>
                </a:tc>
                <a:tc>
                  <a:txBody>
                    <a:bodyPr/>
                    <a:lstStyle/>
                    <a:p>
                      <a:r>
                        <a:rPr lang="en-US" sz="1600" dirty="0" smtClean="0"/>
                        <a:t>20 for each Alliance</a:t>
                      </a:r>
                      <a:endParaRPr lang="en-US" sz="1600" dirty="0"/>
                    </a:p>
                  </a:txBody>
                  <a:tcPr/>
                </a:tc>
                <a:tc>
                  <a:txBody>
                    <a:bodyPr/>
                    <a:lstStyle/>
                    <a:p>
                      <a:r>
                        <a:rPr lang="en-US" sz="1600" dirty="0" smtClean="0"/>
                        <a:t>Requires placing yellow Tote on Step and moving Gray Totes out of the way without causing</a:t>
                      </a:r>
                      <a:r>
                        <a:rPr lang="en-US" sz="1600" baseline="0" dirty="0" smtClean="0"/>
                        <a:t> penalties</a:t>
                      </a:r>
                      <a:endParaRPr lang="en-US" sz="1600" dirty="0"/>
                    </a:p>
                  </a:txBody>
                  <a:tcPr/>
                </a:tc>
              </a:tr>
              <a:tr h="370840">
                <a:tc>
                  <a:txBody>
                    <a:bodyPr/>
                    <a:lstStyle/>
                    <a:p>
                      <a:r>
                        <a:rPr lang="en-US" sz="1600" dirty="0" smtClean="0"/>
                        <a:t>Coopertition Stack (Qualification Only)</a:t>
                      </a:r>
                      <a:endParaRPr lang="en-US" sz="1600" dirty="0"/>
                    </a:p>
                  </a:txBody>
                  <a:tcPr/>
                </a:tc>
                <a:tc>
                  <a:txBody>
                    <a:bodyPr/>
                    <a:lstStyle/>
                    <a:p>
                      <a:r>
                        <a:rPr lang="en-US" sz="1600" dirty="0" smtClean="0"/>
                        <a:t>40 for each Alliance</a:t>
                      </a:r>
                      <a:endParaRPr lang="en-US" sz="1600" dirty="0"/>
                    </a:p>
                  </a:txBody>
                  <a:tcPr/>
                </a:tc>
                <a:tc>
                  <a:txBody>
                    <a:bodyPr/>
                    <a:lstStyle/>
                    <a:p>
                      <a:r>
                        <a:rPr lang="en-US" sz="1600" dirty="0" smtClean="0"/>
                        <a:t>Requires</a:t>
                      </a:r>
                      <a:r>
                        <a:rPr lang="en-US" sz="1600" baseline="0" dirty="0" smtClean="0"/>
                        <a:t> cooperation from competitors but worth lots of points.  Worthless in Playoff rounds.</a:t>
                      </a:r>
                      <a:endParaRPr lang="en-US" sz="1600" dirty="0"/>
                    </a:p>
                  </a:txBody>
                  <a:tcPr/>
                </a:tc>
              </a:tr>
            </a:tbl>
          </a:graphicData>
        </a:graphic>
      </p:graphicFrame>
      <p:sp>
        <p:nvSpPr>
          <p:cNvPr id="12" name="TextBox 11"/>
          <p:cNvSpPr txBox="1"/>
          <p:nvPr/>
        </p:nvSpPr>
        <p:spPr>
          <a:xfrm>
            <a:off x="3432170" y="1066800"/>
            <a:ext cx="2206630" cy="369332"/>
          </a:xfrm>
          <a:prstGeom prst="rect">
            <a:avLst/>
          </a:prstGeom>
          <a:noFill/>
        </p:spPr>
        <p:txBody>
          <a:bodyPr wrap="none" rtlCol="0">
            <a:spAutoFit/>
          </a:bodyPr>
          <a:lstStyle/>
          <a:p>
            <a:r>
              <a:rPr lang="en-US" dirty="0" smtClean="0"/>
              <a:t>Teleop Point Values</a:t>
            </a:r>
            <a:endParaRPr 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Considerations</a:t>
            </a:r>
          </a:p>
        </p:txBody>
      </p:sp>
      <p:sp>
        <p:nvSpPr>
          <p:cNvPr id="24579" name="Rectangle 3"/>
          <p:cNvSpPr>
            <a:spLocks noGrp="1" noChangeArrowheads="1"/>
          </p:cNvSpPr>
          <p:nvPr>
            <p:ph type="body" idx="1"/>
          </p:nvPr>
        </p:nvSpPr>
        <p:spPr>
          <a:xfrm>
            <a:off x="152400" y="1219200"/>
            <a:ext cx="8839200" cy="4530725"/>
          </a:xfrm>
        </p:spPr>
        <p:txBody>
          <a:bodyPr/>
          <a:lstStyle/>
          <a:p>
            <a:r>
              <a:rPr lang="en-US" sz="2800" dirty="0"/>
              <a:t>What can be done so that the </a:t>
            </a:r>
            <a:r>
              <a:rPr lang="en-US" sz="2800" dirty="0" smtClean="0"/>
              <a:t>robots </a:t>
            </a:r>
            <a:r>
              <a:rPr lang="en-US" sz="2800" dirty="0"/>
              <a:t>will be done in time to </a:t>
            </a:r>
            <a:r>
              <a:rPr lang="en-US" sz="2800" dirty="0" smtClean="0"/>
              <a:t>practice (five weeks)?</a:t>
            </a:r>
          </a:p>
          <a:p>
            <a:r>
              <a:rPr lang="en-US" sz="2800" dirty="0" smtClean="0"/>
              <a:t>Should we plan to use the camera?</a:t>
            </a:r>
          </a:p>
          <a:p>
            <a:r>
              <a:rPr lang="en-US" sz="2800" dirty="0" smtClean="0"/>
              <a:t>What are strategies for manipulating game piece elements</a:t>
            </a:r>
          </a:p>
          <a:p>
            <a:r>
              <a:rPr lang="en-US" sz="2800" dirty="0" smtClean="0"/>
              <a:t>Think about how you would do it if only humans played </a:t>
            </a:r>
          </a:p>
          <a:p>
            <a:r>
              <a:rPr lang="en-US" sz="2800" dirty="0" smtClean="0"/>
              <a:t>What is impact of limited size restrictions?</a:t>
            </a:r>
            <a:endParaRPr lang="en-US" sz="2800" dirty="0"/>
          </a:p>
          <a:p>
            <a:pPr>
              <a:buFont typeface="Wingdings" pitchFamily="2" charset="2"/>
              <a:buNone/>
            </a:pPr>
            <a:endParaRPr lang="en-US" sz="2800" dirty="0"/>
          </a:p>
        </p:txBody>
      </p:sp>
      <p:sp>
        <p:nvSpPr>
          <p:cNvPr id="4" name="Date Placeholder 3"/>
          <p:cNvSpPr>
            <a:spLocks noGrp="1"/>
          </p:cNvSpPr>
          <p:nvPr>
            <p:ph type="dt" sz="half" idx="10"/>
          </p:nvPr>
        </p:nvSpPr>
        <p:spPr/>
        <p:txBody>
          <a:bodyPr/>
          <a:lstStyle/>
          <a:p>
            <a:fld id="{FBE2A15B-4172-45DB-8016-CE618CBC160E}"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49</a:t>
            </a:fld>
            <a:endParaRPr lang="en-US" alt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ot;No&quot; Symbol 6"/>
          <p:cNvSpPr/>
          <p:nvPr/>
        </p:nvSpPr>
        <p:spPr>
          <a:xfrm>
            <a:off x="6096000" y="4267200"/>
            <a:ext cx="2209800" cy="1905000"/>
          </a:xfrm>
          <a:prstGeom prst="noSmoking">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 name="Title 1"/>
          <p:cNvSpPr>
            <a:spLocks noGrp="1"/>
          </p:cNvSpPr>
          <p:nvPr>
            <p:ph type="title"/>
          </p:nvPr>
        </p:nvSpPr>
        <p:spPr/>
        <p:txBody>
          <a:bodyPr/>
          <a:lstStyle/>
          <a:p>
            <a:r>
              <a:rPr lang="en-US" dirty="0" smtClean="0"/>
              <a:t>Game Overview</a:t>
            </a:r>
            <a:endParaRPr lang="en-US" dirty="0"/>
          </a:p>
        </p:txBody>
      </p:sp>
      <p:sp>
        <p:nvSpPr>
          <p:cNvPr id="3" name="Content Placeholder 2"/>
          <p:cNvSpPr>
            <a:spLocks noGrp="1"/>
          </p:cNvSpPr>
          <p:nvPr>
            <p:ph idx="1"/>
          </p:nvPr>
        </p:nvSpPr>
        <p:spPr>
          <a:xfrm>
            <a:off x="457200" y="1219200"/>
            <a:ext cx="8229600" cy="4530725"/>
          </a:xfrm>
        </p:spPr>
        <p:txBody>
          <a:bodyPr/>
          <a:lstStyle/>
          <a:p>
            <a:r>
              <a:rPr lang="en-US" sz="2400" dirty="0" smtClean="0">
                <a:latin typeface="Arial" pitchFamily="34" charset="0"/>
                <a:cs typeface="Arial" pitchFamily="34" charset="0"/>
              </a:rPr>
              <a:t>Qualification Average</a:t>
            </a:r>
          </a:p>
          <a:p>
            <a:pPr lvl="1"/>
            <a:r>
              <a:rPr lang="en-US" sz="2400" dirty="0" smtClean="0">
                <a:latin typeface="Arial" pitchFamily="34" charset="0"/>
                <a:cs typeface="Arial" pitchFamily="34" charset="0"/>
              </a:rPr>
              <a:t>Each Team receives MATCH points equal to their Alliance’s final score (unless a surrogate, disqualified, or no-show happens).</a:t>
            </a:r>
          </a:p>
          <a:p>
            <a:pPr lvl="1"/>
            <a:r>
              <a:rPr lang="en-US" sz="2400" dirty="0" smtClean="0">
                <a:latin typeface="Arial" pitchFamily="34" charset="0"/>
                <a:cs typeface="Arial" pitchFamily="34" charset="0"/>
              </a:rPr>
              <a:t>The total number of Match points earned by a Team for all Qualification matches is divided by their number of assigned matches, then truncated to two decimal points for their Qualification Average.</a:t>
            </a:r>
          </a:p>
        </p:txBody>
      </p:sp>
      <p:sp>
        <p:nvSpPr>
          <p:cNvPr id="4" name="Date Placeholder 3"/>
          <p:cNvSpPr>
            <a:spLocks noGrp="1"/>
          </p:cNvSpPr>
          <p:nvPr>
            <p:ph type="dt" sz="half" idx="10"/>
          </p:nvPr>
        </p:nvSpPr>
        <p:spPr/>
        <p:txBody>
          <a:bodyPr/>
          <a:lstStyle/>
          <a:p>
            <a:fld id="{35DBB0E7-74F9-48BB-A6C9-533CC387EDB1}"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5</a:t>
            </a:fld>
            <a:endParaRPr lang="en-US" altLang="en-US" dirty="0"/>
          </a:p>
        </p:txBody>
      </p:sp>
      <p:sp>
        <p:nvSpPr>
          <p:cNvPr id="6" name="TextBox 5"/>
          <p:cNvSpPr txBox="1"/>
          <p:nvPr/>
        </p:nvSpPr>
        <p:spPr>
          <a:xfrm>
            <a:off x="6248400" y="4876800"/>
            <a:ext cx="1903085" cy="923330"/>
          </a:xfrm>
          <a:prstGeom prst="rect">
            <a:avLst/>
          </a:prstGeom>
          <a:noFill/>
        </p:spPr>
        <p:txBody>
          <a:bodyPr wrap="none" rtlCol="0">
            <a:spAutoFit/>
          </a:bodyPr>
          <a:lstStyle/>
          <a:p>
            <a:r>
              <a:rPr lang="en-US" dirty="0" smtClean="0"/>
              <a:t>2 Points for Win</a:t>
            </a:r>
          </a:p>
          <a:p>
            <a:r>
              <a:rPr lang="en-US" dirty="0" smtClean="0"/>
              <a:t>1 Point for Tie</a:t>
            </a:r>
          </a:p>
          <a:p>
            <a:r>
              <a:rPr lang="en-US" dirty="0" smtClean="0"/>
              <a:t>0 Points for Loss</a:t>
            </a:r>
            <a:endParaRPr lang="en-US" dirty="0"/>
          </a:p>
        </p:txBody>
      </p:sp>
      <p:sp>
        <p:nvSpPr>
          <p:cNvPr id="8" name="Footer Placeholder 7"/>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Considerations</a:t>
            </a:r>
          </a:p>
        </p:txBody>
      </p:sp>
      <p:sp>
        <p:nvSpPr>
          <p:cNvPr id="24579" name="Rectangle 3"/>
          <p:cNvSpPr>
            <a:spLocks noGrp="1" noChangeArrowheads="1"/>
          </p:cNvSpPr>
          <p:nvPr>
            <p:ph type="body" idx="1"/>
          </p:nvPr>
        </p:nvSpPr>
        <p:spPr>
          <a:xfrm>
            <a:off x="152400" y="1219200"/>
            <a:ext cx="8839200" cy="4530725"/>
          </a:xfrm>
        </p:spPr>
        <p:txBody>
          <a:bodyPr/>
          <a:lstStyle/>
          <a:p>
            <a:r>
              <a:rPr lang="en-US" sz="2800" dirty="0" smtClean="0"/>
              <a:t>What </a:t>
            </a:r>
            <a:r>
              <a:rPr lang="en-US" sz="2800" dirty="0"/>
              <a:t>worked well in the past that we should repeat?</a:t>
            </a:r>
          </a:p>
          <a:p>
            <a:r>
              <a:rPr lang="en-US" sz="2800" dirty="0"/>
              <a:t>What didn’t work well in the past that we should </a:t>
            </a:r>
            <a:r>
              <a:rPr lang="en-US" sz="2800" dirty="0" smtClean="0"/>
              <a:t>avoid?</a:t>
            </a:r>
          </a:p>
          <a:p>
            <a:r>
              <a:rPr lang="en-US" sz="2800" dirty="0" smtClean="0"/>
              <a:t>What can be programmed?</a:t>
            </a:r>
          </a:p>
          <a:p>
            <a:r>
              <a:rPr lang="en-US" sz="2800" dirty="0" smtClean="0"/>
              <a:t>For building three robots?</a:t>
            </a:r>
          </a:p>
          <a:p>
            <a:pPr>
              <a:lnSpc>
                <a:spcPct val="90000"/>
              </a:lnSpc>
            </a:pPr>
            <a:r>
              <a:rPr lang="en-US" sz="2800" dirty="0" smtClean="0"/>
              <a:t>What do we know how to do?</a:t>
            </a:r>
          </a:p>
          <a:p>
            <a:pPr>
              <a:lnSpc>
                <a:spcPct val="90000"/>
              </a:lnSpc>
            </a:pPr>
            <a:r>
              <a:rPr lang="en-US" sz="2800" dirty="0" smtClean="0"/>
              <a:t>What can be done effectively?</a:t>
            </a:r>
          </a:p>
          <a:p>
            <a:pPr>
              <a:buNone/>
            </a:pPr>
            <a:endParaRPr lang="en-US" sz="2800" dirty="0"/>
          </a:p>
          <a:p>
            <a:pPr>
              <a:buFont typeface="Wingdings" pitchFamily="2" charset="2"/>
              <a:buNone/>
            </a:pPr>
            <a:endParaRPr lang="en-US" sz="2800" dirty="0"/>
          </a:p>
        </p:txBody>
      </p:sp>
      <p:sp>
        <p:nvSpPr>
          <p:cNvPr id="4" name="Date Placeholder 3"/>
          <p:cNvSpPr>
            <a:spLocks noGrp="1"/>
          </p:cNvSpPr>
          <p:nvPr>
            <p:ph type="dt" sz="half" idx="10"/>
          </p:nvPr>
        </p:nvSpPr>
        <p:spPr/>
        <p:txBody>
          <a:bodyPr/>
          <a:lstStyle/>
          <a:p>
            <a:fld id="{1FE33232-871A-4017-85A8-A2645B95F8C4}"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50</a:t>
            </a:fld>
            <a:endParaRPr lang="en-US" alt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Considerations</a:t>
            </a:r>
          </a:p>
        </p:txBody>
      </p:sp>
      <p:sp>
        <p:nvSpPr>
          <p:cNvPr id="24579" name="Rectangle 3"/>
          <p:cNvSpPr>
            <a:spLocks noGrp="1" noChangeArrowheads="1"/>
          </p:cNvSpPr>
          <p:nvPr>
            <p:ph type="body" idx="1"/>
          </p:nvPr>
        </p:nvSpPr>
        <p:spPr>
          <a:xfrm>
            <a:off x="152400" y="1219200"/>
            <a:ext cx="8839200" cy="4530725"/>
          </a:xfrm>
        </p:spPr>
        <p:txBody>
          <a:bodyPr/>
          <a:lstStyle/>
          <a:p>
            <a:r>
              <a:rPr lang="en-US" sz="2800" dirty="0" smtClean="0"/>
              <a:t>Based on scoring and tie breaking, what are two or three key strategies:</a:t>
            </a:r>
          </a:p>
          <a:p>
            <a:pPr lvl="1"/>
            <a:r>
              <a:rPr lang="en-US" sz="2400" dirty="0" smtClean="0"/>
              <a:t>Ability to maximize elimination round points</a:t>
            </a:r>
          </a:p>
          <a:p>
            <a:pPr lvl="1"/>
            <a:r>
              <a:rPr lang="en-US" sz="2400" dirty="0" smtClean="0"/>
              <a:t>Autonomous programming for mobility or scoring</a:t>
            </a:r>
          </a:p>
          <a:p>
            <a:pPr lvl="1"/>
            <a:r>
              <a:rPr lang="en-US" sz="2400" dirty="0" smtClean="0"/>
              <a:t>Ability to collaborate with Alliance partners</a:t>
            </a:r>
          </a:p>
          <a:p>
            <a:r>
              <a:rPr lang="en-US" sz="2800" dirty="0" smtClean="0"/>
              <a:t>Take enough time to know what we want to do before we decide how to do it.</a:t>
            </a:r>
          </a:p>
          <a:p>
            <a:pPr>
              <a:buNone/>
            </a:pPr>
            <a:endParaRPr lang="en-US" sz="2800" dirty="0"/>
          </a:p>
          <a:p>
            <a:pPr>
              <a:buFont typeface="Wingdings" pitchFamily="2" charset="2"/>
              <a:buNone/>
            </a:pPr>
            <a:endParaRPr lang="en-US" sz="2800" dirty="0"/>
          </a:p>
        </p:txBody>
      </p:sp>
      <p:sp>
        <p:nvSpPr>
          <p:cNvPr id="4" name="Date Placeholder 3"/>
          <p:cNvSpPr>
            <a:spLocks noGrp="1"/>
          </p:cNvSpPr>
          <p:nvPr>
            <p:ph type="dt" sz="half" idx="10"/>
          </p:nvPr>
        </p:nvSpPr>
        <p:spPr/>
        <p:txBody>
          <a:bodyPr/>
          <a:lstStyle/>
          <a:p>
            <a:fld id="{C2CCC3FB-7DC6-4449-ADB6-CAA57C11FB7D}"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51</a:t>
            </a:fld>
            <a:endParaRPr lang="en-US" altLang="en-US" dirty="0"/>
          </a:p>
        </p:txBody>
      </p:sp>
      <p:sp>
        <p:nvSpPr>
          <p:cNvPr id="2" name="Footer Placeholder 1"/>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Dates	</a:t>
            </a:r>
            <a:endParaRPr lang="en-US" dirty="0"/>
          </a:p>
        </p:txBody>
      </p:sp>
      <p:sp>
        <p:nvSpPr>
          <p:cNvPr id="3" name="Content Placeholder 2"/>
          <p:cNvSpPr>
            <a:spLocks noGrp="1"/>
          </p:cNvSpPr>
          <p:nvPr>
            <p:ph idx="1"/>
          </p:nvPr>
        </p:nvSpPr>
        <p:spPr/>
        <p:txBody>
          <a:bodyPr/>
          <a:lstStyle/>
          <a:p>
            <a:r>
              <a:rPr lang="en-US" dirty="0" smtClean="0"/>
              <a:t>Robot Bag and Tag date is:</a:t>
            </a:r>
          </a:p>
          <a:p>
            <a:pPr lvl="1"/>
            <a:r>
              <a:rPr lang="en-US" dirty="0" smtClean="0"/>
              <a:t> February 17, 2015</a:t>
            </a:r>
            <a:endParaRPr lang="en-US" dirty="0"/>
          </a:p>
        </p:txBody>
      </p:sp>
      <p:sp>
        <p:nvSpPr>
          <p:cNvPr id="4" name="Date Placeholder 3"/>
          <p:cNvSpPr>
            <a:spLocks noGrp="1"/>
          </p:cNvSpPr>
          <p:nvPr>
            <p:ph type="dt" sz="half" idx="10"/>
          </p:nvPr>
        </p:nvSpPr>
        <p:spPr/>
        <p:txBody>
          <a:bodyPr/>
          <a:lstStyle/>
          <a:p>
            <a:fld id="{79B0FDDD-7CD7-4FBB-9CC8-B324071A6201}"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8B04BB11-4C70-4C15-B2A9-9C87A982EBE8}" type="slidenum">
              <a:rPr lang="en-US" altLang="en-US" smtClean="0"/>
              <a:pPr/>
              <a:t>52</a:t>
            </a:fld>
            <a:endParaRPr lang="en-US" altLang="en-US" dirty="0"/>
          </a:p>
        </p:txBody>
      </p:sp>
      <p:pic>
        <p:nvPicPr>
          <p:cNvPr id="25602" name="Picture 2"/>
          <p:cNvPicPr>
            <a:picLocks noChangeAspect="1" noChangeArrowheads="1"/>
          </p:cNvPicPr>
          <p:nvPr/>
        </p:nvPicPr>
        <p:blipFill>
          <a:blip r:embed="rId3" cstate="print"/>
          <a:srcRect/>
          <a:stretch>
            <a:fillRect/>
          </a:stretch>
        </p:blipFill>
        <p:spPr bwMode="auto">
          <a:xfrm>
            <a:off x="5029200" y="2514600"/>
            <a:ext cx="3352800" cy="1676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Recycling Rush prepared by Adambots FIRST Team 245</a:t>
            </a:r>
            <a:endParaRPr lang="en-US" alt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76800"/>
            <a:ext cx="9144000" cy="10477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Seeding</a:t>
            </a:r>
            <a:endParaRPr lang="en-US" dirty="0"/>
          </a:p>
        </p:txBody>
      </p:sp>
      <p:sp>
        <p:nvSpPr>
          <p:cNvPr id="5" name="Date Placeholder 4"/>
          <p:cNvSpPr>
            <a:spLocks noGrp="1"/>
          </p:cNvSpPr>
          <p:nvPr>
            <p:ph type="dt" sz="half" idx="10"/>
          </p:nvPr>
        </p:nvSpPr>
        <p:spPr/>
        <p:txBody>
          <a:bodyPr/>
          <a:lstStyle/>
          <a:p>
            <a:fld id="{0C8BE9EE-AE93-4AE0-9D7D-22F32E1A45B3}" type="datetime1">
              <a:rPr lang="en-US" altLang="en-US" smtClean="0"/>
              <a:t>1/4/2015</a:t>
            </a:fld>
            <a:endParaRPr lang="en-US" altLang="en-US" dirty="0"/>
          </a:p>
        </p:txBody>
      </p:sp>
      <p:sp>
        <p:nvSpPr>
          <p:cNvPr id="6" name="Slide Number Placeholder 5"/>
          <p:cNvSpPr>
            <a:spLocks noGrp="1"/>
          </p:cNvSpPr>
          <p:nvPr>
            <p:ph type="sldNum" sz="quarter" idx="12"/>
          </p:nvPr>
        </p:nvSpPr>
        <p:spPr/>
        <p:txBody>
          <a:bodyPr/>
          <a:lstStyle/>
          <a:p>
            <a:fld id="{8B04BB11-4C70-4C15-B2A9-9C87A982EBE8}" type="slidenum">
              <a:rPr lang="en-US" altLang="en-US" smtClean="0"/>
              <a:pPr/>
              <a:t>6</a:t>
            </a:fld>
            <a:endParaRPr lang="en-US" altLang="en-US" dirty="0"/>
          </a:p>
        </p:txBody>
      </p:sp>
      <p:sp>
        <p:nvSpPr>
          <p:cNvPr id="7" name="Content Placeholder 2"/>
          <p:cNvSpPr>
            <a:spLocks noGrp="1"/>
          </p:cNvSpPr>
          <p:nvPr>
            <p:ph idx="1"/>
          </p:nvPr>
        </p:nvSpPr>
        <p:spPr>
          <a:xfrm>
            <a:off x="457200" y="1066801"/>
            <a:ext cx="8686800" cy="1143000"/>
          </a:xfrm>
        </p:spPr>
        <p:txBody>
          <a:bodyPr/>
          <a:lstStyle/>
          <a:p>
            <a:r>
              <a:rPr lang="en-US" sz="2400" dirty="0" smtClean="0">
                <a:latin typeface="Arial" pitchFamily="34" charset="0"/>
                <a:cs typeface="Arial" pitchFamily="34" charset="0"/>
              </a:rPr>
              <a:t>All teams seeded during qualification matches.</a:t>
            </a:r>
          </a:p>
          <a:p>
            <a:r>
              <a:rPr lang="en-US" sz="2400" dirty="0" smtClean="0">
                <a:latin typeface="Arial" pitchFamily="34" charset="0"/>
                <a:cs typeface="Arial" pitchFamily="34" charset="0"/>
              </a:rPr>
              <a:t>Teams ranked in this order:</a:t>
            </a:r>
            <a:endParaRPr lang="en-US" sz="2400" dirty="0">
              <a:latin typeface="Arial" pitchFamily="34" charset="0"/>
              <a:cs typeface="Arial" pitchFamily="34" charset="0"/>
            </a:endParaRPr>
          </a:p>
        </p:txBody>
      </p:sp>
      <p:graphicFrame>
        <p:nvGraphicFramePr>
          <p:cNvPr id="8" name="Table 7"/>
          <p:cNvGraphicFramePr>
            <a:graphicFrameLocks noGrp="1"/>
          </p:cNvGraphicFramePr>
          <p:nvPr/>
        </p:nvGraphicFramePr>
        <p:xfrm>
          <a:off x="228600" y="2286000"/>
          <a:ext cx="8686800" cy="3510280"/>
        </p:xfrm>
        <a:graphic>
          <a:graphicData uri="http://schemas.openxmlformats.org/drawingml/2006/table">
            <a:tbl>
              <a:tblPr firstRow="1" bandRow="1">
                <a:tableStyleId>{5C22544A-7EE6-4342-B048-85BDC9FD1C3A}</a:tableStyleId>
              </a:tblPr>
              <a:tblGrid>
                <a:gridCol w="823748"/>
                <a:gridCol w="7863052"/>
              </a:tblGrid>
              <a:tr h="370840">
                <a:tc>
                  <a:txBody>
                    <a:bodyPr/>
                    <a:lstStyle/>
                    <a:p>
                      <a:r>
                        <a:rPr lang="en-US" dirty="0" smtClean="0"/>
                        <a:t>Order</a:t>
                      </a:r>
                      <a:endParaRPr lang="en-US" baseline="0" dirty="0" smtClean="0"/>
                    </a:p>
                  </a:txBody>
                  <a:tcPr/>
                </a:tc>
                <a:tc>
                  <a:txBody>
                    <a:bodyPr/>
                    <a:lstStyle/>
                    <a:p>
                      <a:r>
                        <a:rPr lang="en-US" dirty="0" smtClean="0"/>
                        <a:t>Points</a:t>
                      </a:r>
                      <a:endParaRPr lang="en-US" dirty="0"/>
                    </a:p>
                  </a:txBody>
                  <a:tcPr/>
                </a:tc>
              </a:tr>
              <a:tr h="370840">
                <a:tc>
                  <a:txBody>
                    <a:bodyPr/>
                    <a:lstStyle/>
                    <a:p>
                      <a:r>
                        <a:rPr lang="en-US" dirty="0" smtClean="0"/>
                        <a:t>1</a:t>
                      </a:r>
                      <a:endParaRPr lang="en-US" dirty="0"/>
                    </a:p>
                  </a:txBody>
                  <a:tcPr/>
                </a:tc>
                <a:tc>
                  <a:txBody>
                    <a:bodyPr/>
                    <a:lstStyle/>
                    <a:p>
                      <a:r>
                        <a:rPr lang="en-US" dirty="0" smtClean="0"/>
                        <a:t>Qualification score</a:t>
                      </a:r>
                      <a:endParaRPr lang="en-US" dirty="0"/>
                    </a:p>
                  </a:txBody>
                  <a:tcPr/>
                </a:tc>
              </a:tr>
              <a:tr h="370840">
                <a:tc>
                  <a:txBody>
                    <a:bodyPr/>
                    <a:lstStyle/>
                    <a:p>
                      <a:r>
                        <a:rPr lang="en-US" dirty="0" smtClean="0"/>
                        <a:t>2</a:t>
                      </a:r>
                      <a:endParaRPr lang="en-US" dirty="0"/>
                    </a:p>
                  </a:txBody>
                  <a:tcPr/>
                </a:tc>
                <a:tc>
                  <a:txBody>
                    <a:bodyPr/>
                    <a:lstStyle/>
                    <a:p>
                      <a:r>
                        <a:rPr lang="en-US" dirty="0" smtClean="0"/>
                        <a:t>Cumulative sum of Coopertition Points</a:t>
                      </a:r>
                      <a:endParaRPr lang="en-US" dirty="0"/>
                    </a:p>
                  </a:txBody>
                  <a:tcPr/>
                </a:tc>
              </a:tr>
              <a:tr h="370840">
                <a:tc>
                  <a:txBody>
                    <a:bodyPr/>
                    <a:lstStyle/>
                    <a:p>
                      <a:r>
                        <a:rPr lang="en-US" dirty="0" smtClean="0"/>
                        <a:t>3</a:t>
                      </a:r>
                      <a:endParaRPr lang="en-US" dirty="0"/>
                    </a:p>
                  </a:txBody>
                  <a:tcPr/>
                </a:tc>
                <a:tc>
                  <a:txBody>
                    <a:bodyPr/>
                    <a:lstStyle/>
                    <a:p>
                      <a:r>
                        <a:rPr lang="en-US" dirty="0" smtClean="0"/>
                        <a:t>Cumulative sum of auto points</a:t>
                      </a:r>
                      <a:endParaRPr lang="en-US" dirty="0"/>
                    </a:p>
                  </a:txBody>
                  <a:tcPr/>
                </a:tc>
              </a:tr>
              <a:tr h="370840">
                <a:tc>
                  <a:txBody>
                    <a:bodyPr/>
                    <a:lstStyle/>
                    <a:p>
                      <a:r>
                        <a:rPr lang="en-US" dirty="0" smtClean="0"/>
                        <a:t>4</a:t>
                      </a:r>
                      <a:endParaRPr lang="en-US" dirty="0"/>
                    </a:p>
                  </a:txBody>
                  <a:tcPr/>
                </a:tc>
                <a:tc>
                  <a:txBody>
                    <a:bodyPr/>
                    <a:lstStyle/>
                    <a:p>
                      <a:r>
                        <a:rPr lang="en-US" dirty="0" smtClean="0"/>
                        <a:t>Cumulative sum of scored Recycling Container points</a:t>
                      </a:r>
                      <a:endParaRPr lang="en-US" dirty="0"/>
                    </a:p>
                  </a:txBody>
                  <a:tcPr/>
                </a:tc>
              </a:tr>
              <a:tr h="370840">
                <a:tc>
                  <a:txBody>
                    <a:bodyPr/>
                    <a:lstStyle/>
                    <a:p>
                      <a:r>
                        <a:rPr lang="en-US" dirty="0" smtClean="0"/>
                        <a:t>5</a:t>
                      </a:r>
                      <a:endParaRPr lang="en-US" dirty="0"/>
                    </a:p>
                  </a:txBody>
                  <a:tcPr/>
                </a:tc>
                <a:tc>
                  <a:txBody>
                    <a:bodyPr/>
                    <a:lstStyle/>
                    <a:p>
                      <a:r>
                        <a:rPr lang="en-US" dirty="0" smtClean="0"/>
                        <a:t>Cumulative sum of scored Tote points</a:t>
                      </a:r>
                      <a:endParaRPr lang="en-US" dirty="0"/>
                    </a:p>
                  </a:txBody>
                  <a:tcPr/>
                </a:tc>
              </a:tr>
              <a:tr h="370840">
                <a:tc>
                  <a:txBody>
                    <a:bodyPr/>
                    <a:lstStyle/>
                    <a:p>
                      <a:r>
                        <a:rPr lang="en-US" dirty="0" smtClean="0"/>
                        <a:t>6</a:t>
                      </a:r>
                      <a:endParaRPr lang="en-US" dirty="0"/>
                    </a:p>
                  </a:txBody>
                  <a:tcPr/>
                </a:tc>
                <a:tc>
                  <a:txBody>
                    <a:bodyPr/>
                    <a:lstStyle/>
                    <a:p>
                      <a:r>
                        <a:rPr lang="en-US" dirty="0" smtClean="0"/>
                        <a:t>Cumulative sum of scored Litter points (Litter in a scored Recycling container + Litter scored</a:t>
                      </a:r>
                      <a:r>
                        <a:rPr lang="en-US" baseline="0" dirty="0" smtClean="0"/>
                        <a:t> in the Alliance’s landfill zone + Unprocessed Letter Bonus)</a:t>
                      </a:r>
                      <a:endParaRPr lang="en-US" dirty="0"/>
                    </a:p>
                  </a:txBody>
                  <a:tcPr/>
                </a:tc>
              </a:tr>
              <a:tr h="370840">
                <a:tc>
                  <a:txBody>
                    <a:bodyPr/>
                    <a:lstStyle/>
                    <a:p>
                      <a:r>
                        <a:rPr lang="en-US" dirty="0" smtClean="0"/>
                        <a:t>6</a:t>
                      </a:r>
                      <a:endParaRPr lang="en-US" dirty="0"/>
                    </a:p>
                  </a:txBody>
                  <a:tcPr/>
                </a:tc>
                <a:tc>
                  <a:txBody>
                    <a:bodyPr/>
                    <a:lstStyle/>
                    <a:p>
                      <a:r>
                        <a:rPr lang="en-US" dirty="0" smtClean="0"/>
                        <a:t>Random sorting by FMS</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Playoff Matches</a:t>
            </a:r>
            <a:endParaRPr lang="en-US" dirty="0"/>
          </a:p>
        </p:txBody>
      </p:sp>
      <p:sp>
        <p:nvSpPr>
          <p:cNvPr id="4" name="Date Placeholder 3"/>
          <p:cNvSpPr>
            <a:spLocks noGrp="1"/>
          </p:cNvSpPr>
          <p:nvPr>
            <p:ph type="dt" sz="half" idx="10"/>
          </p:nvPr>
        </p:nvSpPr>
        <p:spPr/>
        <p:txBody>
          <a:bodyPr/>
          <a:lstStyle/>
          <a:p>
            <a:fld id="{80AAD56E-537F-405A-88F7-E6D54F5593BC}"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1AA47793-B079-4FF9-A482-68FBE5C4B6A0}" type="slidenum">
              <a:rPr lang="en-US" altLang="en-US" smtClean="0"/>
              <a:pPr/>
              <a:t>7</a:t>
            </a:fld>
            <a:endParaRPr lang="en-US" altLang="en-US" dirty="0"/>
          </a:p>
        </p:txBody>
      </p:sp>
      <p:sp>
        <p:nvSpPr>
          <p:cNvPr id="6" name="Content Placeholder 2"/>
          <p:cNvSpPr txBox="1">
            <a:spLocks/>
          </p:cNvSpPr>
          <p:nvPr/>
        </p:nvSpPr>
        <p:spPr bwMode="auto">
          <a:xfrm>
            <a:off x="457200" y="1219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Playoff</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 Advancement</a:t>
            </a:r>
            <a:endPar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Eight (8) Alliances will play two matches each during the quarterfinals (using defined schedule).  </a:t>
            </a:r>
          </a:p>
          <a:p>
            <a:pPr marL="1127125" lvl="2" indent="-325438">
              <a:spcBef>
                <a:spcPct val="20000"/>
              </a:spcBef>
              <a:buClr>
                <a:schemeClr val="accent2"/>
              </a:buClr>
              <a:buSzPct val="60000"/>
              <a:buFont typeface="Wingdings" pitchFamily="2" charset="2"/>
              <a:buChar char="q"/>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The top four Alliances advance to the Semi-Finals where they each play three more matches.  </a:t>
            </a:r>
          </a:p>
          <a:p>
            <a:pPr marL="1584325" lvl="3" indent="-325438">
              <a:spcBef>
                <a:spcPct val="20000"/>
              </a:spcBef>
              <a:buClr>
                <a:schemeClr val="accent2"/>
              </a:buClr>
              <a:buSzPct val="60000"/>
              <a:buFont typeface="Wingdings" pitchFamily="2" charset="2"/>
              <a:buChar char="q"/>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The top two Semi-Final Alliances advance to the Finals where the winning Alliance is determined.</a:t>
            </a:r>
          </a:p>
        </p:txBody>
      </p:sp>
      <p:sp>
        <p:nvSpPr>
          <p:cNvPr id="3" name="Footer Placeholder 2"/>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Playoff Matches</a:t>
            </a:r>
            <a:endParaRPr lang="en-US" dirty="0"/>
          </a:p>
        </p:txBody>
      </p:sp>
      <p:sp>
        <p:nvSpPr>
          <p:cNvPr id="4" name="Date Placeholder 3"/>
          <p:cNvSpPr>
            <a:spLocks noGrp="1"/>
          </p:cNvSpPr>
          <p:nvPr>
            <p:ph type="dt" sz="half" idx="10"/>
          </p:nvPr>
        </p:nvSpPr>
        <p:spPr/>
        <p:txBody>
          <a:bodyPr/>
          <a:lstStyle/>
          <a:p>
            <a:fld id="{F7AF56B8-26C5-4CF3-9673-231028ED5038}"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1AA47793-B079-4FF9-A482-68FBE5C4B6A0}" type="slidenum">
              <a:rPr lang="en-US" altLang="en-US" smtClean="0"/>
              <a:pPr/>
              <a:t>8</a:t>
            </a:fld>
            <a:endParaRPr lang="en-US" altLang="en-US" dirty="0"/>
          </a:p>
        </p:txBody>
      </p:sp>
      <p:sp>
        <p:nvSpPr>
          <p:cNvPr id="6" name="Content Placeholder 2"/>
          <p:cNvSpPr txBox="1">
            <a:spLocks/>
          </p:cNvSpPr>
          <p:nvPr/>
        </p:nvSpPr>
        <p:spPr bwMode="auto">
          <a:xfrm>
            <a:off x="457200" y="1295401"/>
            <a:ext cx="82296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Quarterfinals and Semi-Finals</a:t>
            </a: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Uses same process as Qualification</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 Average but only for either the two matches in the quarterfinals or the three matches in the semi-finals.</a:t>
            </a: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endPar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endParaRPr>
          </a:p>
        </p:txBody>
      </p:sp>
      <p:graphicFrame>
        <p:nvGraphicFramePr>
          <p:cNvPr id="7" name="Table 6"/>
          <p:cNvGraphicFramePr>
            <a:graphicFrameLocks noGrp="1"/>
          </p:cNvGraphicFramePr>
          <p:nvPr/>
        </p:nvGraphicFramePr>
        <p:xfrm>
          <a:off x="152400" y="3352800"/>
          <a:ext cx="8686800" cy="2768600"/>
        </p:xfrm>
        <a:graphic>
          <a:graphicData uri="http://schemas.openxmlformats.org/drawingml/2006/table">
            <a:tbl>
              <a:tblPr firstRow="1" bandRow="1">
                <a:tableStyleId>{5C22544A-7EE6-4342-B048-85BDC9FD1C3A}</a:tableStyleId>
              </a:tblPr>
              <a:tblGrid>
                <a:gridCol w="823748"/>
                <a:gridCol w="7863052"/>
              </a:tblGrid>
              <a:tr h="370840">
                <a:tc>
                  <a:txBody>
                    <a:bodyPr/>
                    <a:lstStyle/>
                    <a:p>
                      <a:r>
                        <a:rPr lang="en-US" dirty="0" smtClean="0"/>
                        <a:t>Order</a:t>
                      </a:r>
                      <a:endParaRPr lang="en-US" baseline="0" dirty="0" smtClean="0"/>
                    </a:p>
                  </a:txBody>
                  <a:tcPr/>
                </a:tc>
                <a:tc>
                  <a:txBody>
                    <a:bodyPr/>
                    <a:lstStyle/>
                    <a:p>
                      <a:r>
                        <a:rPr lang="en-US" dirty="0" smtClean="0"/>
                        <a:t>Points</a:t>
                      </a:r>
                      <a:endParaRPr lang="en-US" dirty="0"/>
                    </a:p>
                  </a:txBody>
                  <a:tcPr/>
                </a:tc>
              </a:tr>
              <a:tr h="370840">
                <a:tc>
                  <a:txBody>
                    <a:bodyPr/>
                    <a:lstStyle/>
                    <a:p>
                      <a:r>
                        <a:rPr lang="en-US" dirty="0" smtClean="0"/>
                        <a:t>1</a:t>
                      </a:r>
                      <a:endParaRPr lang="en-US" dirty="0"/>
                    </a:p>
                  </a:txBody>
                  <a:tcPr/>
                </a:tc>
                <a:tc>
                  <a:txBody>
                    <a:bodyPr/>
                    <a:lstStyle/>
                    <a:p>
                      <a:r>
                        <a:rPr lang="en-US" dirty="0" smtClean="0"/>
                        <a:t>Playoff score</a:t>
                      </a:r>
                      <a:endParaRPr lang="en-US" dirty="0"/>
                    </a:p>
                  </a:txBody>
                  <a:tcPr/>
                </a:tc>
              </a:tr>
              <a:tr h="370840">
                <a:tc>
                  <a:txBody>
                    <a:bodyPr/>
                    <a:lstStyle/>
                    <a:p>
                      <a:r>
                        <a:rPr lang="en-US" dirty="0" smtClean="0"/>
                        <a:t>2</a:t>
                      </a:r>
                      <a:endParaRPr lang="en-US" dirty="0"/>
                    </a:p>
                  </a:txBody>
                  <a:tcPr/>
                </a:tc>
                <a:tc>
                  <a:txBody>
                    <a:bodyPr/>
                    <a:lstStyle/>
                    <a:p>
                      <a:r>
                        <a:rPr lang="en-US" dirty="0" smtClean="0"/>
                        <a:t>Cumulative sum of auto points</a:t>
                      </a:r>
                      <a:endParaRPr lang="en-US" dirty="0"/>
                    </a:p>
                  </a:txBody>
                  <a:tcPr/>
                </a:tc>
              </a:tr>
              <a:tr h="370840">
                <a:tc>
                  <a:txBody>
                    <a:bodyPr/>
                    <a:lstStyle/>
                    <a:p>
                      <a:r>
                        <a:rPr lang="en-US" dirty="0" smtClean="0"/>
                        <a:t>3</a:t>
                      </a:r>
                      <a:endParaRPr lang="en-US" dirty="0"/>
                    </a:p>
                  </a:txBody>
                  <a:tcPr/>
                </a:tc>
                <a:tc>
                  <a:txBody>
                    <a:bodyPr/>
                    <a:lstStyle/>
                    <a:p>
                      <a:r>
                        <a:rPr lang="en-US" dirty="0" smtClean="0"/>
                        <a:t>Cumulative sum of scored Recycling Container points</a:t>
                      </a:r>
                      <a:endParaRPr lang="en-US" dirty="0"/>
                    </a:p>
                  </a:txBody>
                  <a:tcPr/>
                </a:tc>
              </a:tr>
              <a:tr h="370840">
                <a:tc>
                  <a:txBody>
                    <a:bodyPr/>
                    <a:lstStyle/>
                    <a:p>
                      <a:r>
                        <a:rPr lang="en-US" dirty="0" smtClean="0"/>
                        <a:t>4</a:t>
                      </a:r>
                      <a:endParaRPr lang="en-US" dirty="0"/>
                    </a:p>
                  </a:txBody>
                  <a:tcPr/>
                </a:tc>
                <a:tc>
                  <a:txBody>
                    <a:bodyPr/>
                    <a:lstStyle/>
                    <a:p>
                      <a:r>
                        <a:rPr lang="en-US" dirty="0" smtClean="0"/>
                        <a:t>Cumulative sum of scored Tote points</a:t>
                      </a:r>
                      <a:endParaRPr lang="en-US" dirty="0"/>
                    </a:p>
                  </a:txBody>
                  <a:tcPr/>
                </a:tc>
              </a:tr>
              <a:tr h="370840">
                <a:tc>
                  <a:txBody>
                    <a:bodyPr/>
                    <a:lstStyle/>
                    <a:p>
                      <a:r>
                        <a:rPr lang="en-US" dirty="0" smtClean="0"/>
                        <a:t>5</a:t>
                      </a:r>
                      <a:endParaRPr lang="en-US" dirty="0"/>
                    </a:p>
                  </a:txBody>
                  <a:tcPr/>
                </a:tc>
                <a:tc>
                  <a:txBody>
                    <a:bodyPr/>
                    <a:lstStyle/>
                    <a:p>
                      <a:r>
                        <a:rPr lang="en-US" dirty="0" smtClean="0"/>
                        <a:t>Cumulative sum of scored Litter points (Litter in a scored Recycling container + Litter scored</a:t>
                      </a:r>
                      <a:r>
                        <a:rPr lang="en-US" baseline="0" dirty="0" smtClean="0"/>
                        <a:t> in the Alliance’s landfill zone + Unprocessed Letter Bonus)</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Playoff Matches</a:t>
            </a:r>
            <a:endParaRPr lang="en-US" dirty="0"/>
          </a:p>
        </p:txBody>
      </p:sp>
      <p:sp>
        <p:nvSpPr>
          <p:cNvPr id="4" name="Date Placeholder 3"/>
          <p:cNvSpPr>
            <a:spLocks noGrp="1"/>
          </p:cNvSpPr>
          <p:nvPr>
            <p:ph type="dt" sz="half" idx="10"/>
          </p:nvPr>
        </p:nvSpPr>
        <p:spPr/>
        <p:txBody>
          <a:bodyPr/>
          <a:lstStyle/>
          <a:p>
            <a:fld id="{59BA0039-28C5-4078-87AC-AB2F8B9EB995}" type="datetime1">
              <a:rPr lang="en-US" altLang="en-US" smtClean="0"/>
              <a:t>1/4/2015</a:t>
            </a:fld>
            <a:endParaRPr lang="en-US" altLang="en-US" dirty="0"/>
          </a:p>
        </p:txBody>
      </p:sp>
      <p:sp>
        <p:nvSpPr>
          <p:cNvPr id="5" name="Slide Number Placeholder 4"/>
          <p:cNvSpPr>
            <a:spLocks noGrp="1"/>
          </p:cNvSpPr>
          <p:nvPr>
            <p:ph type="sldNum" sz="quarter" idx="12"/>
          </p:nvPr>
        </p:nvSpPr>
        <p:spPr/>
        <p:txBody>
          <a:bodyPr/>
          <a:lstStyle/>
          <a:p>
            <a:fld id="{1AA47793-B079-4FF9-A482-68FBE5C4B6A0}" type="slidenum">
              <a:rPr lang="en-US" altLang="en-US" smtClean="0"/>
              <a:pPr/>
              <a:t>9</a:t>
            </a:fld>
            <a:endParaRPr lang="en-US" altLang="en-US" dirty="0"/>
          </a:p>
        </p:txBody>
      </p:sp>
      <p:sp>
        <p:nvSpPr>
          <p:cNvPr id="6" name="Content Placeholder 2"/>
          <p:cNvSpPr txBox="1">
            <a:spLocks/>
          </p:cNvSpPr>
          <p:nvPr/>
        </p:nvSpPr>
        <p:spPr bwMode="auto">
          <a:xfrm>
            <a:off x="457200" y="12954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Finals</a:t>
            </a: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In the Finals matches, teams do not earn match points; they earn a Win, Loss</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 or Tie.</a:t>
            </a: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lang="en-US" sz="2400" kern="0" dirty="0" smtClean="0">
                <a:latin typeface="Arial" pitchFamily="34" charset="0"/>
                <a:cs typeface="Arial" pitchFamily="34" charset="0"/>
              </a:rPr>
              <a:t>The first alliance to win two matches is the Champion.</a:t>
            </a:r>
            <a:endPar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endParaRP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endPar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altLang="en-US" smtClean="0"/>
              <a:t>Recycling Rush prepared by Adambots FIRST Team 245</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3471</TotalTime>
  <Words>3425</Words>
  <Application>Microsoft Office PowerPoint</Application>
  <PresentationFormat>On-screen Show (4:3)</PresentationFormat>
  <Paragraphs>600</Paragraphs>
  <Slides>52</Slides>
  <Notes>41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Edge</vt:lpstr>
      <vt:lpstr>2015 FIRST Competition       </vt:lpstr>
      <vt:lpstr>Game Overview</vt:lpstr>
      <vt:lpstr>Game Overview</vt:lpstr>
      <vt:lpstr>Game Overview</vt:lpstr>
      <vt:lpstr>Game Overview</vt:lpstr>
      <vt:lpstr>Seeding</vt:lpstr>
      <vt:lpstr>Playoff Matches</vt:lpstr>
      <vt:lpstr>Playoff Matches</vt:lpstr>
      <vt:lpstr>Playoff Matches</vt:lpstr>
      <vt:lpstr>Definitions</vt:lpstr>
      <vt:lpstr>Definitions</vt:lpstr>
      <vt:lpstr>Safety</vt:lpstr>
      <vt:lpstr>Scoring – Complicated but simple</vt:lpstr>
      <vt:lpstr>PowerPoint Presentation</vt:lpstr>
      <vt:lpstr>PowerPoint Presentation</vt:lpstr>
      <vt:lpstr>Scoring Platforms</vt:lpstr>
      <vt:lpstr>Backstop and Step</vt:lpstr>
      <vt:lpstr>Zone Markings</vt:lpstr>
      <vt:lpstr>Alliance Stations</vt:lpstr>
      <vt:lpstr>Human Player Zone</vt:lpstr>
      <vt:lpstr>Human Player Station</vt:lpstr>
      <vt:lpstr>PowerPoint Presentation</vt:lpstr>
      <vt:lpstr>Game Elements -  Totes</vt:lpstr>
      <vt:lpstr>Game Elements -  Totes</vt:lpstr>
      <vt:lpstr>Game Elements -  Recycling Containers</vt:lpstr>
      <vt:lpstr>Game Elements -  Litter</vt:lpstr>
      <vt:lpstr>The Game – Scoring</vt:lpstr>
      <vt:lpstr>The Game – Auto</vt:lpstr>
      <vt:lpstr>The Game – Auto</vt:lpstr>
      <vt:lpstr>The Game – Coopertition</vt:lpstr>
      <vt:lpstr>The Game – Teleop</vt:lpstr>
      <vt:lpstr>The Game – Teleop</vt:lpstr>
      <vt:lpstr>The Game – Teleop</vt:lpstr>
      <vt:lpstr>The Game – Teleop</vt:lpstr>
      <vt:lpstr>The Game – Teleop</vt:lpstr>
      <vt:lpstr>Match Logistics</vt:lpstr>
      <vt:lpstr>The Game – Robot Positioning</vt:lpstr>
      <vt:lpstr>Game Play – Match Timing </vt:lpstr>
      <vt:lpstr>Game Play – General Rules </vt:lpstr>
      <vt:lpstr>Game Play – General Rules </vt:lpstr>
      <vt:lpstr>Penalty Assignment</vt:lpstr>
      <vt:lpstr>Human Actions</vt:lpstr>
      <vt:lpstr>Robot Size</vt:lpstr>
      <vt:lpstr>Robot</vt:lpstr>
      <vt:lpstr>Robot</vt:lpstr>
      <vt:lpstr>Considerations</vt:lpstr>
      <vt:lpstr>Scoring – What can we contribute?</vt:lpstr>
      <vt:lpstr>Scoring – What can we contribute?</vt:lpstr>
      <vt:lpstr>Considerations</vt:lpstr>
      <vt:lpstr>Considerations</vt:lpstr>
      <vt:lpstr>Considerations</vt:lpstr>
      <vt:lpstr>Key Dates </vt:lpstr>
    </vt:vector>
  </TitlesOfParts>
  <Company>gm nao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2006 USFIRST Competition AIM HIGH</dc:title>
  <dc:creator>mz2g56</dc:creator>
  <cp:lastModifiedBy>Rick Drummer</cp:lastModifiedBy>
  <cp:revision>193</cp:revision>
  <dcterms:created xsi:type="dcterms:W3CDTF">2006-01-08T00:50:10Z</dcterms:created>
  <dcterms:modified xsi:type="dcterms:W3CDTF">2015-01-04T20:38:54Z</dcterms:modified>
</cp:coreProperties>
</file>